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2"/>
  </p:notesMasterIdLst>
  <p:sldIdLst>
    <p:sldId id="256" r:id="rId2"/>
    <p:sldId id="257" r:id="rId3"/>
    <p:sldId id="259" r:id="rId4"/>
    <p:sldId id="260" r:id="rId5"/>
    <p:sldId id="258" r:id="rId6"/>
    <p:sldId id="266" r:id="rId7"/>
    <p:sldId id="267"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赤塚　功" initials="ia"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3" autoAdjust="0"/>
    <p:restoredTop sz="84979" autoAdjust="0"/>
  </p:normalViewPr>
  <p:slideViewPr>
    <p:cSldViewPr>
      <p:cViewPr varScale="1">
        <p:scale>
          <a:sx n="80" d="100"/>
          <a:sy n="80" d="100"/>
        </p:scale>
        <p:origin x="-46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2" d="100"/>
          <a:sy n="72" d="100"/>
        </p:scale>
        <p:origin x="-177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F29610-CA18-4C58-AA64-C078654C78C3}" type="datetimeFigureOut">
              <a:rPr kumimoji="1" lang="ja-JP" altLang="en-US" smtClean="0"/>
              <a:t>2010/12/15</a:t>
            </a:fld>
            <a:endParaRPr kumimoji="1" lang="ja-JP" altLang="en-US" dirty="0"/>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FE575D-2A57-4DF6-A51F-1D43DF4ADBBA}" type="slidenum">
              <a:rPr kumimoji="1" lang="ja-JP" altLang="en-US" smtClean="0"/>
              <a:t>‹#›</a:t>
            </a:fld>
            <a:endParaRPr kumimoji="1" lang="ja-JP" altLang="en-US" dirty="0"/>
          </a:p>
        </p:txBody>
      </p:sp>
    </p:spTree>
    <p:extLst>
      <p:ext uri="{BB962C8B-B14F-4D97-AF65-F5344CB8AC3E}">
        <p14:creationId xmlns:p14="http://schemas.microsoft.com/office/powerpoint/2010/main" val="29901990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dirty="0">
                <a:solidFill>
                  <a:srgbClr val="FF0000"/>
                </a:solidFill>
              </a:rPr>
              <a:t>－開始時間に合わせて宴台に上がる。にこやかな表情で会場を見渡して深々と一礼する。</a:t>
            </a:r>
            <a:endParaRPr lang="en-US" altLang="ja-JP" sz="1050" dirty="0">
              <a:solidFill>
                <a:srgbClr val="FF0000"/>
              </a:solidFill>
            </a:endParaRPr>
          </a:p>
          <a:p>
            <a:endParaRPr lang="en-US" altLang="ja-JP" sz="1050" dirty="0">
              <a:solidFill>
                <a:srgbClr val="FF0000"/>
              </a:solidFill>
            </a:endParaRPr>
          </a:p>
          <a:p>
            <a:r>
              <a:rPr lang="ja-JP" altLang="en-US" sz="1100" dirty="0"/>
              <a:t>このたびは、お忙しい中、貴重なお時間をいただきありがとうございます。私、第</a:t>
            </a:r>
            <a:r>
              <a:rPr lang="en-US" altLang="ja-JP" sz="1100" dirty="0"/>
              <a:t>1</a:t>
            </a:r>
            <a:r>
              <a:rPr lang="ja-JP" altLang="en-US" sz="1100" dirty="0"/>
              <a:t>事業部　通信システム課　佐藤一郎と申します。簡単に自己紹介をさせていただきます。</a:t>
            </a:r>
            <a:endParaRPr lang="en-US" altLang="ja-JP" sz="1100" dirty="0"/>
          </a:p>
          <a:p>
            <a:endParaRPr lang="ja-JP" altLang="en-US" sz="1100" dirty="0"/>
          </a:p>
          <a:p>
            <a:r>
              <a:rPr lang="ja-JP" altLang="en-US" sz="1100" dirty="0"/>
              <a:t>私は、入社して以来５年間、ウェブサイト構築関係の仕事に従事してまいりました。若輩者ですが、一生懸命ご説明しますので最後までよろしくお願いいたします。</a:t>
            </a:r>
            <a:endParaRPr lang="en-US" altLang="ja-JP" sz="1100" dirty="0"/>
          </a:p>
          <a:p>
            <a:endParaRPr lang="ja-JP" altLang="en-US" sz="1100" dirty="0"/>
          </a:p>
          <a:p>
            <a:r>
              <a:rPr lang="ja-JP" altLang="en-US" sz="1100" dirty="0"/>
              <a:t>実は、私ごとではありますが、この企画を思い付いたきっかけがあります。世の中の景気も一向に上向きにならず、会社の業績も厳しい状況が続いております。たばこ・酒税の値上げ、ガソリンの高騰などもあり、当然私の家庭内の予算も厳しい数字になっております。我が家の大蔵大臣による「事業仕分け」もだいぶ厳しい状況になっています。</a:t>
            </a:r>
          </a:p>
          <a:p>
            <a:endParaRPr lang="en-US" altLang="ja-JP" sz="1100" dirty="0"/>
          </a:p>
          <a:p>
            <a:r>
              <a:rPr lang="ja-JP" altLang="en-US" sz="1100" dirty="0"/>
              <a:t>スマートフォンを使い始めて２年目、そろそろ買い替えの時期に差し掛かっています。さて次はどの機種にすれば最も通信費が安くなるかということを調査しています。もちろん、安いだけではなく自分が一番頻繁に利用する場所で快適に使える、というのが最優先の条件です。どの通信事業者のどの機種が自分にとって最適かを決めあぐねている状態です。</a:t>
            </a:r>
          </a:p>
          <a:p>
            <a:endParaRPr lang="en-US" altLang="ja-JP" sz="1100" dirty="0"/>
          </a:p>
          <a:p>
            <a:r>
              <a:rPr lang="ja-JP" altLang="en-US" sz="1100" dirty="0"/>
              <a:t>インターネットや雑誌などで、自分なりに調べてはみましたが、なかなかこれという結論は出ていません。そこで、こういう雑誌があれば自分なら絶対重宝するな、というものをインターネット上で配信してはどうか、と考え付いたのです。</a:t>
            </a:r>
            <a:endParaRPr lang="en-US" altLang="ja-JP" sz="1100" dirty="0"/>
          </a:p>
          <a:p>
            <a:endParaRPr lang="ja-JP" altLang="en-US" sz="1100" dirty="0"/>
          </a:p>
          <a:p>
            <a:r>
              <a:rPr lang="ja-JP" altLang="en-US" sz="1100" dirty="0"/>
              <a:t>それでは、プレゼンテーションを始めさせていただきます。</a:t>
            </a:r>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1</a:t>
            </a:fld>
            <a:endParaRPr kumimoji="1" lang="ja-JP" altLang="en-US" dirty="0"/>
          </a:p>
        </p:txBody>
      </p:sp>
    </p:spTree>
    <p:extLst>
      <p:ext uri="{BB962C8B-B14F-4D97-AF65-F5344CB8AC3E}">
        <p14:creationId xmlns:p14="http://schemas.microsoft.com/office/powerpoint/2010/main" val="2773141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10</a:t>
            </a:fld>
            <a:endParaRPr kumimoji="1" lang="ja-JP" altLang="en-US" dirty="0"/>
          </a:p>
        </p:txBody>
      </p:sp>
    </p:spTree>
    <p:extLst>
      <p:ext uri="{BB962C8B-B14F-4D97-AF65-F5344CB8AC3E}">
        <p14:creationId xmlns:p14="http://schemas.microsoft.com/office/powerpoint/2010/main" val="2682929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smtClean="0">
                <a:solidFill>
                  <a:srgbClr val="FF0000"/>
                </a:solidFill>
              </a:rPr>
              <a:t>－スライド</a:t>
            </a:r>
            <a:r>
              <a:rPr kumimoji="1" lang="en-US" altLang="ja-JP" sz="1200" dirty="0" smtClean="0">
                <a:solidFill>
                  <a:srgbClr val="FF0000"/>
                </a:solidFill>
              </a:rPr>
              <a:t>2</a:t>
            </a:r>
            <a:r>
              <a:rPr kumimoji="1" lang="ja-JP" altLang="en-US" sz="1200" dirty="0" smtClean="0">
                <a:solidFill>
                  <a:srgbClr val="FF0000"/>
                </a:solidFill>
              </a:rPr>
              <a:t>ページ目を表示する。スクリーンを確認して趣旨説明に入る。</a:t>
            </a:r>
            <a:endParaRPr kumimoji="1" lang="en-US" altLang="ja-JP" sz="1200" dirty="0" smtClean="0">
              <a:solidFill>
                <a:srgbClr val="FF0000"/>
              </a:solidFill>
            </a:endParaRPr>
          </a:p>
          <a:p>
            <a:endParaRPr kumimoji="1" lang="en-US" altLang="ja-JP" sz="120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このたび、私共が提案する企画は、週刊ネットマガジン</a:t>
            </a:r>
            <a:r>
              <a:rPr kumimoji="1" lang="en-US" altLang="ja-JP" sz="1200" dirty="0" smtClean="0"/>
              <a:t>『mobile news』</a:t>
            </a:r>
            <a:r>
              <a:rPr kumimoji="1" lang="ja-JP" altLang="en-US" sz="1200" dirty="0" smtClean="0"/>
              <a:t>です。このマガジンの編集方針から説明させていただきます。</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急速なモバイル製品、通信インフラの進歩に伴い市場におけるニーズも広範囲に拡大しております。</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通信キャリア、ベンダーなどのサービス競争も激化してシェアの奪い合いにより過当競争に陥っています。</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そこで、次の</a:t>
            </a:r>
            <a:r>
              <a:rPr kumimoji="1" lang="en-US" altLang="ja-JP" sz="1200" dirty="0" smtClean="0"/>
              <a:t>3</a:t>
            </a:r>
            <a:r>
              <a:rPr kumimoji="1" lang="ja-JP" altLang="en-US" sz="1200" dirty="0" smtClean="0"/>
              <a:t>点を柱としたウェブマガジンの発信を企画いたしました。</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①ネットワークをいかに安く便利に使うか</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・自宅で</a:t>
            </a:r>
            <a:r>
              <a:rPr kumimoji="1" lang="en-US" altLang="ja-JP" sz="1200" dirty="0" smtClean="0"/>
              <a:t>Wi-Fi</a:t>
            </a:r>
            <a:r>
              <a:rPr kumimoji="1" lang="ja-JP" altLang="en-US" sz="1200" dirty="0" smtClean="0"/>
              <a:t>環境を整備</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・携帯電話・スマートフォンも</a:t>
            </a:r>
            <a:r>
              <a:rPr kumimoji="1" lang="en-US" altLang="ja-JP" sz="1200" dirty="0" smtClean="0"/>
              <a:t>Wi-Fi</a:t>
            </a:r>
            <a:r>
              <a:rPr kumimoji="1" lang="ja-JP" altLang="en-US" sz="1200" dirty="0" smtClean="0"/>
              <a:t>利用で節約</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pPr marL="0" marR="0" indent="-68400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②パソコン、携帯電話、スマートフォン、モバイル機</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器の通信プランを比較</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・まとめて請求できる携帯キャリアのプラン</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・データ通信、電話代をまとめる</a:t>
            </a:r>
            <a:r>
              <a:rPr kumimoji="1" lang="en-US" altLang="ja-JP" sz="1200" dirty="0" smtClean="0"/>
              <a:t>CATV</a:t>
            </a:r>
            <a:r>
              <a:rPr kumimoji="1" lang="ja-JP" altLang="en-US" sz="1200" dirty="0" smtClean="0"/>
              <a:t>プラン</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　　・</a:t>
            </a:r>
            <a:r>
              <a:rPr kumimoji="1" lang="en-US" altLang="ja-JP" sz="1200" dirty="0" smtClean="0"/>
              <a:t>TV</a:t>
            </a:r>
            <a:r>
              <a:rPr kumimoji="1" lang="ja-JP" altLang="en-US" sz="1200" dirty="0" smtClean="0"/>
              <a:t>視聴、データ通信をまとめる光プラン</a:t>
            </a: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③新製品情報と</a:t>
            </a:r>
            <a:r>
              <a:rPr kumimoji="1" lang="en-US" altLang="ja-JP" sz="1200" dirty="0" smtClean="0"/>
              <a:t>Wi-Fi</a:t>
            </a:r>
            <a:r>
              <a:rPr kumimoji="1" lang="ja-JP" altLang="en-US" sz="1200" dirty="0" smtClean="0"/>
              <a:t>接続サービス情報を紹介</a:t>
            </a:r>
            <a:endParaRPr kumimoji="1" lang="en-US" altLang="ja-JP" sz="1200" dirty="0" smtClean="0"/>
          </a:p>
          <a:p>
            <a:pPr marL="0" marR="0" indent="-68400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p>
          <a:p>
            <a:r>
              <a:rPr kumimoji="1" lang="ja-JP" altLang="en-US" sz="1200" dirty="0" smtClean="0">
                <a:solidFill>
                  <a:srgbClr val="FF0000"/>
                </a:solidFill>
              </a:rPr>
              <a:t>－ここで質問がないかを確認する。他社商品の売れ行きなどについて質問がありそう。</a:t>
            </a:r>
          </a:p>
          <a:p>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2</a:t>
            </a:fld>
            <a:endParaRPr kumimoji="1" lang="ja-JP" altLang="en-US" dirty="0"/>
          </a:p>
        </p:txBody>
      </p:sp>
    </p:spTree>
    <p:extLst>
      <p:ext uri="{BB962C8B-B14F-4D97-AF65-F5344CB8AC3E}">
        <p14:creationId xmlns:p14="http://schemas.microsoft.com/office/powerpoint/2010/main" val="2854147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3</a:t>
            </a:fld>
            <a:endParaRPr kumimoji="1" lang="ja-JP" altLang="en-US" dirty="0"/>
          </a:p>
        </p:txBody>
      </p:sp>
    </p:spTree>
    <p:extLst>
      <p:ext uri="{BB962C8B-B14F-4D97-AF65-F5344CB8AC3E}">
        <p14:creationId xmlns:p14="http://schemas.microsoft.com/office/powerpoint/2010/main" val="1565897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4</a:t>
            </a:fld>
            <a:endParaRPr kumimoji="1" lang="ja-JP" altLang="en-US" dirty="0"/>
          </a:p>
        </p:txBody>
      </p:sp>
    </p:spTree>
    <p:extLst>
      <p:ext uri="{BB962C8B-B14F-4D97-AF65-F5344CB8AC3E}">
        <p14:creationId xmlns:p14="http://schemas.microsoft.com/office/powerpoint/2010/main" val="4147644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5</a:t>
            </a:fld>
            <a:endParaRPr kumimoji="1" lang="ja-JP" altLang="en-US" dirty="0"/>
          </a:p>
        </p:txBody>
      </p:sp>
    </p:spTree>
    <p:extLst>
      <p:ext uri="{BB962C8B-B14F-4D97-AF65-F5344CB8AC3E}">
        <p14:creationId xmlns:p14="http://schemas.microsoft.com/office/powerpoint/2010/main" val="2492704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・携帯端末に対する顕在ニーズ</a:t>
            </a:r>
          </a:p>
          <a:p>
            <a:r>
              <a:rPr kumimoji="1" lang="ja-JP" altLang="en-US" dirty="0" smtClean="0"/>
              <a:t>・通信プラン比較への潜在ニーズ</a:t>
            </a:r>
          </a:p>
          <a:p>
            <a:r>
              <a:rPr kumimoji="1" lang="ja-JP" altLang="en-US" dirty="0" smtClean="0"/>
              <a:t>・通信料金への不透明感</a:t>
            </a:r>
          </a:p>
          <a:p>
            <a:r>
              <a:rPr kumimoji="1" lang="ja-JP" altLang="en-US" dirty="0" smtClean="0"/>
              <a:t>・通信環境の将来性への不透明感</a:t>
            </a:r>
          </a:p>
          <a:p>
            <a:r>
              <a:rPr kumimoji="1" lang="ja-JP" altLang="en-US" dirty="0" smtClean="0"/>
              <a:t>・進行する雑誌離れ</a:t>
            </a:r>
          </a:p>
          <a:p>
            <a:r>
              <a:rPr kumimoji="1" lang="ja-JP" altLang="en-US" dirty="0" smtClean="0"/>
              <a:t>・ウェブマガジンへの依存度の高まり</a:t>
            </a:r>
          </a:p>
          <a:p>
            <a:r>
              <a:rPr kumimoji="1" lang="ja-JP" altLang="en-US" dirty="0" smtClean="0"/>
              <a:t>・ネット広告料の増大</a:t>
            </a:r>
          </a:p>
          <a:p>
            <a:r>
              <a:rPr kumimoji="1" lang="ja-JP" altLang="en-US" dirty="0" smtClean="0"/>
              <a:t>以上の理由により、週刊</a:t>
            </a:r>
            <a:r>
              <a:rPr kumimoji="1" lang="en-US" altLang="ja-JP" dirty="0" smtClean="0"/>
              <a:t>mobile news</a:t>
            </a:r>
            <a:r>
              <a:rPr kumimoji="1" lang="ja-JP" altLang="en-US" dirty="0" smtClean="0"/>
              <a:t>の注目度は高く</a:t>
            </a:r>
          </a:p>
          <a:p>
            <a:r>
              <a:rPr kumimoji="1" lang="ja-JP" altLang="en-US" dirty="0" smtClean="0"/>
              <a:t>企画成功の可能性が高い</a:t>
            </a:r>
            <a:endParaRPr kumimoji="1" lang="en-US" altLang="ja-JP" dirty="0" smtClean="0"/>
          </a:p>
          <a:p>
            <a:endParaRPr kumimoji="1" lang="en-US" altLang="ja-JP" dirty="0" smtClean="0"/>
          </a:p>
          <a:p>
            <a:r>
              <a:rPr kumimoji="1" lang="ja-JP" altLang="en-US" dirty="0" smtClean="0"/>
              <a:t>円グラフ（ニーズの占有率）</a:t>
            </a:r>
          </a:p>
          <a:p>
            <a:r>
              <a:rPr kumimoji="1" lang="ja-JP" altLang="en-US" dirty="0" smtClean="0"/>
              <a:t>分布図（通信料金のばらつき）</a:t>
            </a:r>
          </a:p>
          <a:p>
            <a:r>
              <a:rPr kumimoji="1" lang="ja-JP" altLang="en-US" dirty="0" smtClean="0"/>
              <a:t>折れ線グラフ（ネット広告料金の推移）</a:t>
            </a:r>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6</a:t>
            </a:fld>
            <a:endParaRPr kumimoji="1" lang="ja-JP" altLang="en-US" dirty="0"/>
          </a:p>
        </p:txBody>
      </p:sp>
    </p:spTree>
    <p:extLst>
      <p:ext uri="{BB962C8B-B14F-4D97-AF65-F5344CB8AC3E}">
        <p14:creationId xmlns:p14="http://schemas.microsoft.com/office/powerpoint/2010/main" val="268292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7</a:t>
            </a:fld>
            <a:endParaRPr kumimoji="1" lang="ja-JP" altLang="en-US" dirty="0"/>
          </a:p>
        </p:txBody>
      </p:sp>
    </p:spTree>
    <p:extLst>
      <p:ext uri="{BB962C8B-B14F-4D97-AF65-F5344CB8AC3E}">
        <p14:creationId xmlns:p14="http://schemas.microsoft.com/office/powerpoint/2010/main" val="2682929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8</a:t>
            </a:fld>
            <a:endParaRPr kumimoji="1" lang="ja-JP" altLang="en-US" dirty="0"/>
          </a:p>
        </p:txBody>
      </p:sp>
    </p:spTree>
    <p:extLst>
      <p:ext uri="{BB962C8B-B14F-4D97-AF65-F5344CB8AC3E}">
        <p14:creationId xmlns:p14="http://schemas.microsoft.com/office/powerpoint/2010/main" val="2682929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0FE575D-2A57-4DF6-A51F-1D43DF4ADBBA}" type="slidenum">
              <a:rPr kumimoji="1" lang="ja-JP" altLang="en-US" smtClean="0"/>
              <a:t>9</a:t>
            </a:fld>
            <a:endParaRPr kumimoji="1" lang="ja-JP" altLang="en-US" dirty="0"/>
          </a:p>
        </p:txBody>
      </p:sp>
    </p:spTree>
    <p:extLst>
      <p:ext uri="{BB962C8B-B14F-4D97-AF65-F5344CB8AC3E}">
        <p14:creationId xmlns:p14="http://schemas.microsoft.com/office/powerpoint/2010/main" val="2682929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ja-JP" altLang="en-US" smtClean="0"/>
              <a:t>マスター タイトルの書式設定</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dirty="0"/>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ja-JP" altLang="en-US" smtClean="0"/>
              <a:t>マスター テキストの書式設定</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dirty="0"/>
          </a:p>
        </p:txBody>
      </p:sp>
      <p:sp>
        <p:nvSpPr>
          <p:cNvPr id="10" name="Title 9"/>
          <p:cNvSpPr>
            <a:spLocks noGrp="1"/>
          </p:cNvSpPr>
          <p:nvPr>
            <p:ph type="title"/>
          </p:nvPr>
        </p:nvSpPr>
        <p:spPr/>
        <p:txBody>
          <a:bodyPr/>
          <a:lstStyle/>
          <a:p>
            <a:r>
              <a:rPr lang="ja-JP" altLang="en-US" smtClean="0"/>
              <a:t>マスター タイトルの書式設定</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アイコンをクリックして図を追加</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8E80666-FB37-4B36-9149-507F3B0178E3}" type="datetimeFigureOut">
              <a:rPr lang="en-US" smtClean="0"/>
              <a:pPr/>
              <a:t>12/15/2010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ja-JP" altLang="en-US" smtClean="0"/>
              <a:t>マスター タイトルの書式設定</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8E80666-FB37-4B36-9149-507F3B0178E3}" type="datetimeFigureOut">
              <a:rPr lang="en-US" smtClean="0"/>
              <a:pPr/>
              <a:t>12/15/2010</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kumimoji="1"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サブタイトル 1"/>
          <p:cNvSpPr>
            <a:spLocks noGrp="1"/>
          </p:cNvSpPr>
          <p:nvPr>
            <p:ph type="subTitle" idx="1"/>
          </p:nvPr>
        </p:nvSpPr>
        <p:spPr>
          <a:xfrm>
            <a:off x="1473795" y="5052545"/>
            <a:ext cx="5637010" cy="1256775"/>
          </a:xfrm>
        </p:spPr>
        <p:txBody>
          <a:bodyPr>
            <a:normAutofit lnSpcReduction="10000"/>
          </a:bodyPr>
          <a:lstStyle/>
          <a:p>
            <a:pPr algn="r"/>
            <a:r>
              <a:rPr kumimoji="1" lang="ja-JP" altLang="en-US" dirty="0" smtClean="0"/>
              <a:t>第</a:t>
            </a:r>
            <a:r>
              <a:rPr kumimoji="1" lang="en-US" altLang="ja-JP" dirty="0" smtClean="0"/>
              <a:t>1</a:t>
            </a:r>
            <a:r>
              <a:rPr kumimoji="1" lang="ja-JP" altLang="en-US" dirty="0" smtClean="0"/>
              <a:t>事業部　通信システム課</a:t>
            </a:r>
            <a:endParaRPr kumimoji="1" lang="en-US" altLang="ja-JP" dirty="0" smtClean="0"/>
          </a:p>
          <a:p>
            <a:pPr algn="r"/>
            <a:r>
              <a:rPr lang="ja-JP" altLang="en-US" dirty="0" smtClean="0"/>
              <a:t>佐藤　一郎</a:t>
            </a:r>
            <a:endParaRPr lang="en-US" altLang="ja-JP" dirty="0" smtClean="0"/>
          </a:p>
          <a:p>
            <a:pPr algn="r"/>
            <a:r>
              <a:rPr kumimoji="1" lang="en-US" altLang="ja-JP" dirty="0" smtClean="0"/>
              <a:t>2011</a:t>
            </a:r>
            <a:r>
              <a:rPr kumimoji="1" lang="ja-JP" altLang="en-US" dirty="0" smtClean="0"/>
              <a:t>年</a:t>
            </a:r>
            <a:r>
              <a:rPr kumimoji="1" lang="en-US" altLang="ja-JP" dirty="0" smtClean="0"/>
              <a:t>11</a:t>
            </a:r>
            <a:r>
              <a:rPr kumimoji="1" lang="ja-JP" altLang="en-US" dirty="0" smtClean="0"/>
              <a:t>月</a:t>
            </a:r>
            <a:r>
              <a:rPr kumimoji="1" lang="en-US" altLang="ja-JP" dirty="0" smtClean="0"/>
              <a:t>10</a:t>
            </a:r>
            <a:r>
              <a:rPr kumimoji="1" lang="ja-JP" altLang="en-US" dirty="0" smtClean="0"/>
              <a:t>日</a:t>
            </a:r>
            <a:endParaRPr kumimoji="1" lang="ja-JP" altLang="en-US" dirty="0"/>
          </a:p>
        </p:txBody>
      </p:sp>
      <p:sp>
        <p:nvSpPr>
          <p:cNvPr id="3" name="タイトル 2"/>
          <p:cNvSpPr>
            <a:spLocks noGrp="1"/>
          </p:cNvSpPr>
          <p:nvPr>
            <p:ph type="ctr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ウェブマガジン</a:t>
            </a:r>
            <a:r>
              <a:rPr kumimoji="1" lang="en-US" altLang="ja-JP"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kumimoji="1" lang="en-US" altLang="ja-JP"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kumimoji="1" lang="en-US" altLang="ja-JP"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mobile news</a:t>
            </a:r>
            <a:r>
              <a:rPr lang="ja-JP" altLang="en-US"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企画書</a:t>
            </a:r>
            <a:br>
              <a:rPr lang="ja-JP" altLang="en-US"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kumimoji="1" lang="ja-JP" altLang="en-US"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41517799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half" idx="2"/>
          </p:nvPr>
        </p:nvSpPr>
        <p:spPr>
          <a:xfrm>
            <a:off x="877887" y="692696"/>
            <a:ext cx="3694114" cy="3819204"/>
          </a:xfrm>
        </p:spPr>
        <p:txBody>
          <a:bodyPr anchor="t">
            <a:noAutofit/>
          </a:bodyPr>
          <a:lstStyle/>
          <a:p>
            <a:r>
              <a:rPr lang="ja-JP" altLang="en-US" dirty="0"/>
              <a:t>ウェブマガジンの創刊の</a:t>
            </a:r>
            <a:r>
              <a:rPr lang="ja-JP" altLang="en-US" dirty="0" smtClean="0"/>
              <a:t>課題</a:t>
            </a:r>
            <a:r>
              <a:rPr lang="en-US" altLang="ja-JP" dirty="0" smtClean="0"/>
              <a:t/>
            </a:r>
            <a:br>
              <a:rPr lang="en-US" altLang="ja-JP" dirty="0" smtClean="0"/>
            </a:br>
            <a:r>
              <a:rPr lang="ja-JP" altLang="en-US" dirty="0" smtClean="0"/>
              <a:t>・</a:t>
            </a:r>
            <a:r>
              <a:rPr lang="ja-JP" altLang="en-US" dirty="0"/>
              <a:t>広告営業の見込み</a:t>
            </a:r>
            <a:r>
              <a:rPr lang="ja-JP" altLang="en-US" dirty="0" smtClean="0"/>
              <a:t>算定</a:t>
            </a:r>
            <a:r>
              <a:rPr lang="en-US" altLang="ja-JP" dirty="0" smtClean="0"/>
              <a:t/>
            </a:r>
            <a:br>
              <a:rPr lang="en-US" altLang="ja-JP" dirty="0" smtClean="0"/>
            </a:br>
            <a:r>
              <a:rPr lang="ja-JP" altLang="en-US" dirty="0" smtClean="0"/>
              <a:t>・</a:t>
            </a:r>
            <a:r>
              <a:rPr lang="ja-JP" altLang="en-US" dirty="0"/>
              <a:t>ビュー数の</a:t>
            </a:r>
            <a:r>
              <a:rPr lang="ja-JP" altLang="en-US" dirty="0" smtClean="0"/>
              <a:t>予測</a:t>
            </a:r>
            <a:r>
              <a:rPr lang="en-US" altLang="ja-JP" dirty="0" smtClean="0"/>
              <a:t/>
            </a:r>
            <a:br>
              <a:rPr lang="en-US" altLang="ja-JP" dirty="0" smtClean="0"/>
            </a:br>
            <a:r>
              <a:rPr lang="ja-JP" altLang="en-US" dirty="0" smtClean="0"/>
              <a:t>・</a:t>
            </a:r>
            <a:r>
              <a:rPr lang="ja-JP" altLang="en-US" dirty="0"/>
              <a:t>企画内容の</a:t>
            </a:r>
            <a:r>
              <a:rPr lang="ja-JP" altLang="en-US" dirty="0" smtClean="0"/>
              <a:t>成否</a:t>
            </a:r>
            <a:endParaRPr lang="en-US" altLang="ja-JP" dirty="0" smtClean="0"/>
          </a:p>
          <a:p>
            <a:r>
              <a:rPr lang="ja-JP" altLang="en-US" dirty="0"/>
              <a:t>本年度中に対策を</a:t>
            </a:r>
            <a:r>
              <a:rPr lang="ja-JP" altLang="en-US" dirty="0" smtClean="0"/>
              <a:t>実施</a:t>
            </a:r>
            <a:r>
              <a:rPr lang="en-US" altLang="ja-JP" dirty="0" smtClean="0"/>
              <a:t/>
            </a:r>
            <a:br>
              <a:rPr lang="en-US" altLang="ja-JP" dirty="0" smtClean="0"/>
            </a:br>
            <a:r>
              <a:rPr lang="ja-JP" altLang="en-US" dirty="0" smtClean="0"/>
              <a:t>・</a:t>
            </a:r>
            <a:r>
              <a:rPr lang="ja-JP" altLang="en-US" dirty="0"/>
              <a:t>ネット</a:t>
            </a:r>
            <a:r>
              <a:rPr lang="ja-JP" altLang="en-US" dirty="0" smtClean="0"/>
              <a:t>広告の出稿会社</a:t>
            </a:r>
            <a:r>
              <a:rPr lang="ja-JP" altLang="en-US" dirty="0"/>
              <a:t>への</a:t>
            </a:r>
            <a:r>
              <a:rPr lang="ja-JP" altLang="en-US" dirty="0" smtClean="0"/>
              <a:t>営業</a:t>
            </a:r>
            <a:r>
              <a:rPr lang="en-US" altLang="ja-JP" dirty="0" smtClean="0"/>
              <a:t/>
            </a:r>
            <a:br>
              <a:rPr lang="en-US" altLang="ja-JP" dirty="0" smtClean="0"/>
            </a:br>
            <a:r>
              <a:rPr lang="ja-JP" altLang="en-US" dirty="0" smtClean="0"/>
              <a:t>・</a:t>
            </a:r>
            <a:r>
              <a:rPr lang="ja-JP" altLang="en-US" dirty="0"/>
              <a:t>ランキング</a:t>
            </a:r>
            <a:r>
              <a:rPr lang="ja-JP" altLang="en-US" dirty="0" smtClean="0"/>
              <a:t>上位サイトの分析</a:t>
            </a:r>
            <a:r>
              <a:rPr lang="en-US" altLang="ja-JP" dirty="0" smtClean="0"/>
              <a:t/>
            </a:r>
            <a:br>
              <a:rPr lang="en-US" altLang="ja-JP" dirty="0" smtClean="0"/>
            </a:br>
            <a:r>
              <a:rPr lang="ja-JP" altLang="en-US" dirty="0" smtClean="0"/>
              <a:t>・</a:t>
            </a:r>
            <a:r>
              <a:rPr lang="ja-JP" altLang="en-US" dirty="0"/>
              <a:t>新聞、</a:t>
            </a:r>
            <a:r>
              <a:rPr lang="ja-JP" altLang="en-US" dirty="0" smtClean="0"/>
              <a:t>雑誌の</a:t>
            </a:r>
            <a:r>
              <a:rPr lang="ja-JP" altLang="en-US" dirty="0"/>
              <a:t>企画内容の調査</a:t>
            </a:r>
            <a:r>
              <a:rPr lang="ja-JP" altLang="en-US" dirty="0" smtClean="0"/>
              <a:t>分析</a:t>
            </a:r>
            <a:endParaRPr lang="en-US" altLang="ja-JP" dirty="0" smtClean="0"/>
          </a:p>
          <a:p>
            <a:r>
              <a:rPr lang="ja-JP" altLang="en-US" dirty="0"/>
              <a:t>企画実施前に、この対策が完了すれば、企画成功の可能性が格段に上がると予想される。また、</a:t>
            </a:r>
            <a:r>
              <a:rPr lang="ja-JP" altLang="en-US" dirty="0" smtClean="0"/>
              <a:t>万が一、対策</a:t>
            </a:r>
            <a:r>
              <a:rPr lang="ja-JP" altLang="en-US" dirty="0"/>
              <a:t>が完了できなかった場合は、企画撤退も</a:t>
            </a:r>
            <a:r>
              <a:rPr lang="ja-JP" altLang="en-US" dirty="0" smtClean="0"/>
              <a:t>含めて再検討</a:t>
            </a:r>
            <a:r>
              <a:rPr lang="ja-JP" altLang="en-US" dirty="0"/>
              <a:t>する</a:t>
            </a:r>
            <a:r>
              <a:rPr lang="ja-JP" altLang="en-US" dirty="0" smtClean="0"/>
              <a:t>。</a:t>
            </a:r>
            <a:endParaRPr lang="ja-JP" altLang="en-US" dirty="0"/>
          </a:p>
        </p:txBody>
      </p:sp>
      <p:sp>
        <p:nvSpPr>
          <p:cNvPr id="4" name="タイトル 3"/>
          <p:cNvSpPr>
            <a:spLocks noGrp="1"/>
          </p:cNvSpPr>
          <p:nvPr>
            <p:ph type="title"/>
          </p:nvPr>
        </p:nvSpPr>
        <p:spPr/>
        <p:txBody>
          <a:bodyPr/>
          <a:lstStyle/>
          <a:p>
            <a:r>
              <a:rPr kumimoji="1" lang="ja-JP" altLang="en-US" dirty="0" smtClean="0"/>
              <a:t>総括</a:t>
            </a:r>
            <a:endParaRPr kumimoji="1" lang="ja-JP" altLang="en-US" dirty="0"/>
          </a:p>
        </p:txBody>
      </p:sp>
      <p:pic>
        <p:nvPicPr>
          <p:cNvPr id="5" name="図プレースホルダー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23025" b="23025"/>
          <a:stretch>
            <a:fillRect/>
          </a:stretch>
        </p:blipFill>
        <p:spPr/>
      </p:pic>
      <p:sp>
        <p:nvSpPr>
          <p:cNvPr id="6" name="テキスト ボックス 5"/>
          <p:cNvSpPr txBox="1"/>
          <p:nvPr/>
        </p:nvSpPr>
        <p:spPr>
          <a:xfrm>
            <a:off x="4716016" y="5125834"/>
            <a:ext cx="3671198"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万全の対策でリスクを大幅に軽減</a:t>
            </a:r>
            <a:endPar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1919174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865364" y="731838"/>
            <a:ext cx="3474096" cy="4894262"/>
          </a:xfrm>
        </p:spPr>
      </p:pic>
      <p:sp>
        <p:nvSpPr>
          <p:cNvPr id="4" name="テキスト プレースホルダー 3"/>
          <p:cNvSpPr>
            <a:spLocks noGrp="1"/>
          </p:cNvSpPr>
          <p:nvPr>
            <p:ph type="body" sz="half" idx="2"/>
          </p:nvPr>
        </p:nvSpPr>
        <p:spPr>
          <a:xfrm>
            <a:off x="1075765" y="764704"/>
            <a:ext cx="3388660" cy="2595494"/>
          </a:xfrm>
        </p:spPr>
        <p:txBody>
          <a:bodyPr>
            <a:normAutofit/>
          </a:bodyPr>
          <a:lstStyle/>
          <a:p>
            <a:pPr marL="285750" indent="-285750">
              <a:buFont typeface="Georgia" pitchFamily="18" charset="0"/>
              <a:buChar char="*"/>
            </a:pPr>
            <a:r>
              <a:rPr kumimoji="1" lang="ja-JP" altLang="en-US" dirty="0" smtClean="0"/>
              <a:t>ビジネスマン向け週刊ウェブマガジン。ネットワークをいかに安く便利に使うかをテーマに最新情報をリポート。</a:t>
            </a:r>
            <a:endParaRPr kumimoji="1" lang="en-US" altLang="ja-JP" dirty="0" smtClean="0"/>
          </a:p>
          <a:p>
            <a:pPr marL="285750" indent="-285750">
              <a:buFont typeface="Georgia" pitchFamily="18" charset="0"/>
              <a:buChar char="*"/>
            </a:pPr>
            <a:r>
              <a:rPr lang="ja-JP" altLang="en-US" dirty="0" smtClean="0"/>
              <a:t>パソコン、携帯電話、スマートフォンなどのインターネット接続料金、モバイル機器の通信プランを紹介。</a:t>
            </a:r>
            <a:endParaRPr lang="en-US" altLang="ja-JP" dirty="0" smtClean="0"/>
          </a:p>
          <a:p>
            <a:pPr marL="285750" indent="-285750">
              <a:buFont typeface="Georgia" pitchFamily="18" charset="0"/>
              <a:buChar char="*"/>
            </a:pPr>
            <a:r>
              <a:rPr lang="ja-JP" altLang="en-US" dirty="0" smtClean="0"/>
              <a:t>モバイル新商品、</a:t>
            </a:r>
            <a:r>
              <a:rPr lang="en-US" altLang="ja-JP" dirty="0" smtClean="0"/>
              <a:t> Wi-Fi</a:t>
            </a:r>
            <a:r>
              <a:rPr lang="ja-JP" altLang="en-US" dirty="0" smtClean="0"/>
              <a:t>接続などをキーワードにトレンドをリポートする。</a:t>
            </a:r>
            <a:endParaRPr lang="en-US" altLang="ja-JP" dirty="0" smtClean="0"/>
          </a:p>
        </p:txBody>
      </p:sp>
      <p:sp>
        <p:nvSpPr>
          <p:cNvPr id="6" name="タイトル 3"/>
          <p:cNvSpPr txBox="1">
            <a:spLocks/>
          </p:cNvSpPr>
          <p:nvPr/>
        </p:nvSpPr>
        <p:spPr>
          <a:xfrm>
            <a:off x="727268" y="4464421"/>
            <a:ext cx="6383538" cy="1143000"/>
          </a:xfrm>
          <a:prstGeom prst="rect">
            <a:avLst/>
          </a:prstGeom>
          <a:effectLst/>
        </p:spPr>
        <p:txBody>
          <a:bodyPr vert="horz" lIns="91440" tIns="45720" rIns="91440" bIns="45720" rtlCol="0" anchor="b" anchorCtr="0">
            <a:noAutofit/>
          </a:bodyPr>
          <a:lstStyle>
            <a:lvl1pPr marL="228600" indent="-228600" algn="l" defTabSz="914400" rtl="0" eaLnBrk="1" latinLnBrk="0" hangingPunct="1">
              <a:spcBef>
                <a:spcPct val="0"/>
              </a:spcBef>
              <a:buClr>
                <a:schemeClr val="accent6">
                  <a:lumMod val="75000"/>
                </a:schemeClr>
              </a:buClr>
              <a:buSzPct val="128000"/>
              <a:buFont typeface="Georgia" pitchFamily="18" charset="0"/>
              <a:buChar char="*"/>
              <a:defRPr kumimoji="1" sz="2800" b="1" i="0" kern="120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4600" dirty="0" smtClean="0"/>
              <a:t>企画主旨</a:t>
            </a:r>
            <a:endParaRPr lang="ja-JP" altLang="en-US" sz="4600" dirty="0"/>
          </a:p>
        </p:txBody>
      </p:sp>
      <p:sp>
        <p:nvSpPr>
          <p:cNvPr id="7" name="テキスト ボックス 6"/>
          <p:cNvSpPr txBox="1"/>
          <p:nvPr/>
        </p:nvSpPr>
        <p:spPr>
          <a:xfrm>
            <a:off x="823930" y="4005064"/>
            <a:ext cx="2973891"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ウェブマガジンの編集方針</a:t>
            </a:r>
            <a:endPar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764150845"/>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プレースホルダー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3303" r="3303"/>
          <a:stretch>
            <a:fillRect/>
          </a:stretch>
        </p:blipFill>
        <p:spPr/>
      </p:pic>
      <p:sp>
        <p:nvSpPr>
          <p:cNvPr id="3" name="テキスト プレースホルダー 2"/>
          <p:cNvSpPr>
            <a:spLocks noGrp="1"/>
          </p:cNvSpPr>
          <p:nvPr>
            <p:ph type="body" sz="half" idx="2"/>
          </p:nvPr>
        </p:nvSpPr>
        <p:spPr>
          <a:xfrm>
            <a:off x="877887" y="1196752"/>
            <a:ext cx="3694114" cy="2451052"/>
          </a:xfrm>
        </p:spPr>
        <p:txBody>
          <a:bodyPr anchor="t">
            <a:noAutofit/>
          </a:bodyPr>
          <a:lstStyle/>
          <a:p>
            <a:r>
              <a:rPr kumimoji="1" lang="ja-JP" altLang="en-US" dirty="0" smtClean="0"/>
              <a:t>自宅＋モバイル</a:t>
            </a:r>
            <a:r>
              <a:rPr kumimoji="1" lang="en-US" altLang="ja-JP" dirty="0" smtClean="0"/>
              <a:t>PC</a:t>
            </a:r>
            <a:r>
              <a:rPr kumimoji="1" lang="ja-JP" altLang="en-US" dirty="0" smtClean="0"/>
              <a:t>＋携帯電話の通信料金合計が高いのではないか</a:t>
            </a:r>
            <a:endParaRPr kumimoji="1" lang="en-US" altLang="ja-JP" dirty="0" smtClean="0"/>
          </a:p>
          <a:p>
            <a:r>
              <a:rPr lang="ja-JP" altLang="en-US" dirty="0" smtClean="0"/>
              <a:t>キャンペーン価格でネット</a:t>
            </a:r>
            <a:r>
              <a:rPr lang="en-US" altLang="ja-JP" dirty="0" smtClean="0"/>
              <a:t>PC</a:t>
            </a:r>
            <a:r>
              <a:rPr lang="ja-JP" altLang="en-US" dirty="0" smtClean="0"/>
              <a:t>を購入したいが通信状況がわからない</a:t>
            </a:r>
            <a:endParaRPr lang="en-US" altLang="ja-JP" dirty="0" smtClean="0"/>
          </a:p>
          <a:p>
            <a:r>
              <a:rPr kumimoji="1" lang="ja-JP" altLang="en-US" dirty="0" smtClean="0"/>
              <a:t>スマートフォンと自宅</a:t>
            </a:r>
            <a:r>
              <a:rPr kumimoji="1" lang="en-US" altLang="ja-JP" dirty="0" smtClean="0"/>
              <a:t>PC</a:t>
            </a:r>
            <a:r>
              <a:rPr kumimoji="1" lang="ja-JP" altLang="en-US" dirty="0" smtClean="0"/>
              <a:t>で情報を共有したいがどういった通信プランがよいかわからない</a:t>
            </a:r>
            <a:endParaRPr kumimoji="1" lang="en-US" altLang="ja-JP" dirty="0" smtClean="0"/>
          </a:p>
          <a:p>
            <a:endParaRPr kumimoji="1" lang="ja-JP" altLang="en-US" dirty="0"/>
          </a:p>
        </p:txBody>
      </p:sp>
      <p:sp>
        <p:nvSpPr>
          <p:cNvPr id="4" name="タイトル 3"/>
          <p:cNvSpPr>
            <a:spLocks noGrp="1"/>
          </p:cNvSpPr>
          <p:nvPr>
            <p:ph type="title"/>
          </p:nvPr>
        </p:nvSpPr>
        <p:spPr/>
        <p:txBody>
          <a:bodyPr/>
          <a:lstStyle/>
          <a:p>
            <a:r>
              <a:rPr kumimoji="1" lang="ja-JP" altLang="en-US" dirty="0" smtClean="0"/>
              <a:t>企画理由</a:t>
            </a:r>
            <a:endParaRPr kumimoji="1" lang="ja-JP" altLang="en-US" dirty="0"/>
          </a:p>
        </p:txBody>
      </p:sp>
      <p:sp>
        <p:nvSpPr>
          <p:cNvPr id="6" name="テキスト ボックス 5"/>
          <p:cNvSpPr txBox="1"/>
          <p:nvPr/>
        </p:nvSpPr>
        <p:spPr>
          <a:xfrm>
            <a:off x="823930" y="4005064"/>
            <a:ext cx="3671198"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通信料金はわからないことだらけ</a:t>
            </a:r>
            <a:endPar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155532119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プレースホルダー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3303" r="3303"/>
          <a:stretch>
            <a:fillRect/>
          </a:stretch>
        </p:blipFill>
        <p:spPr/>
      </p:pic>
      <p:sp>
        <p:nvSpPr>
          <p:cNvPr id="3" name="テキスト プレースホルダー 2"/>
          <p:cNvSpPr>
            <a:spLocks noGrp="1"/>
          </p:cNvSpPr>
          <p:nvPr>
            <p:ph type="body" sz="half" idx="2"/>
          </p:nvPr>
        </p:nvSpPr>
        <p:spPr/>
        <p:txBody>
          <a:bodyPr>
            <a:normAutofit lnSpcReduction="10000"/>
          </a:bodyPr>
          <a:lstStyle/>
          <a:p>
            <a:r>
              <a:rPr lang="ja-JP" altLang="en-US" dirty="0" smtClean="0"/>
              <a:t>携帯端末に対する顕在ニーズ</a:t>
            </a:r>
            <a:endParaRPr kumimoji="1" lang="en-US" altLang="ja-JP" dirty="0" smtClean="0"/>
          </a:p>
          <a:p>
            <a:r>
              <a:rPr lang="ja-JP" altLang="en-US" dirty="0"/>
              <a:t>通信プラン比較への潜在ニーズ</a:t>
            </a:r>
            <a:endParaRPr lang="en-US" altLang="ja-JP" dirty="0"/>
          </a:p>
          <a:p>
            <a:r>
              <a:rPr kumimoji="1" lang="ja-JP" altLang="en-US" dirty="0" smtClean="0"/>
              <a:t>通信料金への不透明感</a:t>
            </a:r>
            <a:endParaRPr kumimoji="1" lang="en-US" altLang="ja-JP" dirty="0" smtClean="0"/>
          </a:p>
          <a:p>
            <a:r>
              <a:rPr kumimoji="1" lang="ja-JP" altLang="en-US" dirty="0" smtClean="0"/>
              <a:t>通信の将来性への不透明感</a:t>
            </a:r>
            <a:endParaRPr kumimoji="1" lang="en-US" altLang="ja-JP" dirty="0" smtClean="0"/>
          </a:p>
          <a:p>
            <a:r>
              <a:rPr lang="ja-JP" altLang="en-US" dirty="0"/>
              <a:t>進行</a:t>
            </a:r>
            <a:r>
              <a:rPr lang="ja-JP" altLang="en-US" dirty="0" smtClean="0"/>
              <a:t>する</a:t>
            </a:r>
            <a:r>
              <a:rPr lang="ja-JP" altLang="en-US" dirty="0"/>
              <a:t>雑誌</a:t>
            </a:r>
            <a:r>
              <a:rPr lang="ja-JP" altLang="en-US" dirty="0" smtClean="0"/>
              <a:t>離れ</a:t>
            </a:r>
            <a:endParaRPr lang="en-US" altLang="ja-JP" dirty="0" smtClean="0"/>
          </a:p>
          <a:p>
            <a:r>
              <a:rPr kumimoji="1" lang="ja-JP" altLang="en-US" dirty="0" smtClean="0"/>
              <a:t>ネットマガジン</a:t>
            </a:r>
            <a:r>
              <a:rPr kumimoji="1" lang="ja-JP" altLang="en-US" dirty="0"/>
              <a:t>へ</a:t>
            </a:r>
            <a:r>
              <a:rPr kumimoji="1" lang="ja-JP" altLang="en-US" dirty="0" smtClean="0"/>
              <a:t>の依存度の高まり</a:t>
            </a:r>
            <a:endParaRPr kumimoji="1" lang="en-US" altLang="ja-JP" dirty="0" smtClean="0"/>
          </a:p>
          <a:p>
            <a:r>
              <a:rPr kumimoji="1" lang="ja-JP" altLang="en-US" dirty="0" smtClean="0"/>
              <a:t>ネット広告料の増大</a:t>
            </a:r>
            <a:endParaRPr kumimoji="1" lang="ja-JP" altLang="en-US" dirty="0"/>
          </a:p>
        </p:txBody>
      </p:sp>
      <p:sp>
        <p:nvSpPr>
          <p:cNvPr id="4" name="タイトル 3"/>
          <p:cNvSpPr>
            <a:spLocks noGrp="1"/>
          </p:cNvSpPr>
          <p:nvPr>
            <p:ph type="title"/>
          </p:nvPr>
        </p:nvSpPr>
        <p:spPr/>
        <p:txBody>
          <a:bodyPr/>
          <a:lstStyle/>
          <a:p>
            <a:r>
              <a:rPr kumimoji="1" lang="ja-JP" altLang="en-US" dirty="0" smtClean="0"/>
              <a:t>結論</a:t>
            </a:r>
            <a:endParaRPr kumimoji="1" lang="ja-JP" altLang="en-US" dirty="0"/>
          </a:p>
        </p:txBody>
      </p:sp>
      <p:sp>
        <p:nvSpPr>
          <p:cNvPr id="6" name="テキスト ボックス 5"/>
          <p:cNvSpPr txBox="1"/>
          <p:nvPr/>
        </p:nvSpPr>
        <p:spPr>
          <a:xfrm>
            <a:off x="827584" y="3501008"/>
            <a:ext cx="3860352" cy="646331"/>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週刊</a:t>
            </a:r>
            <a:r>
              <a:rPr kumimoji="1" lang="en-US" altLang="ja-JP"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mobile news</a:t>
            </a:r>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への注目度は高く</a:t>
            </a:r>
            <a:endParaRPr kumimoji="1" lang="en-US" altLang="ja-JP"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r>
              <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企画成功</a:t>
            </a:r>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の可能性が高い</a:t>
            </a:r>
            <a:endPar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11764922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プレースホルダー 5"/>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23025" b="23025"/>
          <a:stretch>
            <a:fillRect/>
          </a:stretch>
        </p:blipFill>
        <p:spPr/>
      </p:pic>
      <p:sp>
        <p:nvSpPr>
          <p:cNvPr id="3" name="テキスト プレースホルダー 2"/>
          <p:cNvSpPr>
            <a:spLocks noGrp="1"/>
          </p:cNvSpPr>
          <p:nvPr>
            <p:ph type="body" sz="half" idx="2"/>
          </p:nvPr>
        </p:nvSpPr>
        <p:spPr>
          <a:xfrm>
            <a:off x="877887" y="692696"/>
            <a:ext cx="3694114" cy="3819204"/>
          </a:xfrm>
        </p:spPr>
        <p:txBody>
          <a:bodyPr>
            <a:noAutofit/>
          </a:bodyPr>
          <a:lstStyle/>
          <a:p>
            <a:r>
              <a:rPr lang="ja-JP" altLang="en-US" dirty="0" smtClean="0"/>
              <a:t>通信マーケットの全貌</a:t>
            </a:r>
            <a:r>
              <a:rPr lang="en-US" altLang="ja-JP" dirty="0" smtClean="0"/>
              <a:t/>
            </a:r>
            <a:br>
              <a:rPr lang="en-US" altLang="ja-JP" dirty="0" smtClean="0"/>
            </a:br>
            <a:r>
              <a:rPr lang="ja-JP" altLang="en-US" dirty="0"/>
              <a:t>混沌とした</a:t>
            </a:r>
            <a:r>
              <a:rPr lang="ja-JP" altLang="en-US" dirty="0" smtClean="0"/>
              <a:t>通信サービスに、消費者</a:t>
            </a:r>
            <a:r>
              <a:rPr lang="ja-JP" altLang="en-US" dirty="0"/>
              <a:t>は混乱している。通信環境の利用に対して最適な料金が知りたいというニーズがある</a:t>
            </a:r>
            <a:r>
              <a:rPr lang="ja-JP" altLang="en-US" dirty="0" smtClean="0"/>
              <a:t>。</a:t>
            </a:r>
            <a:endParaRPr lang="en-US" altLang="ja-JP" dirty="0" smtClean="0"/>
          </a:p>
          <a:p>
            <a:r>
              <a:rPr lang="ja-JP" altLang="en-US" dirty="0" smtClean="0"/>
              <a:t>ヘビーユーザーと入門ユーザー</a:t>
            </a:r>
            <a:r>
              <a:rPr lang="en-US" altLang="ja-JP" dirty="0" smtClean="0"/>
              <a:t/>
            </a:r>
            <a:br>
              <a:rPr lang="en-US" altLang="ja-JP" dirty="0" smtClean="0"/>
            </a:br>
            <a:r>
              <a:rPr lang="ja-JP" altLang="en-US" dirty="0" smtClean="0"/>
              <a:t>事例をもとに通信料金を比較し最適なプランを提案する。</a:t>
            </a:r>
            <a:endParaRPr lang="en-US" altLang="ja-JP" dirty="0" smtClean="0"/>
          </a:p>
          <a:p>
            <a:r>
              <a:rPr lang="ja-JP" altLang="en-US" dirty="0" smtClean="0"/>
              <a:t>通信プランの比較</a:t>
            </a:r>
            <a:r>
              <a:rPr lang="en-US" altLang="ja-JP" dirty="0" smtClean="0"/>
              <a:t/>
            </a:r>
            <a:br>
              <a:rPr lang="en-US" altLang="ja-JP" dirty="0" smtClean="0"/>
            </a:br>
            <a:r>
              <a:rPr lang="ja-JP" altLang="en-US" dirty="0"/>
              <a:t>プロバイダー、</a:t>
            </a:r>
            <a:r>
              <a:rPr lang="ja-JP" altLang="en-US" dirty="0" smtClean="0"/>
              <a:t>携帯電話キャリア、モバイル通信業者などの通信プランを組み合わせて、そのコストパフォーマンスを測る。</a:t>
            </a:r>
            <a:endParaRPr lang="ja-JP" altLang="en-US" dirty="0"/>
          </a:p>
          <a:p>
            <a:endParaRPr kumimoji="1" lang="ja-JP" altLang="en-US" dirty="0"/>
          </a:p>
        </p:txBody>
      </p:sp>
      <p:sp>
        <p:nvSpPr>
          <p:cNvPr id="4" name="タイトル 3"/>
          <p:cNvSpPr>
            <a:spLocks noGrp="1"/>
          </p:cNvSpPr>
          <p:nvPr>
            <p:ph type="title"/>
          </p:nvPr>
        </p:nvSpPr>
        <p:spPr/>
        <p:txBody>
          <a:bodyPr/>
          <a:lstStyle/>
          <a:p>
            <a:r>
              <a:rPr kumimoji="1" lang="ja-JP" altLang="en-US" dirty="0" smtClean="0"/>
              <a:t>コンテンツ</a:t>
            </a:r>
            <a:endParaRPr kumimoji="1" lang="ja-JP" altLang="en-US" dirty="0"/>
          </a:p>
        </p:txBody>
      </p:sp>
      <p:sp>
        <p:nvSpPr>
          <p:cNvPr id="5" name="テキスト ボックス 4"/>
          <p:cNvSpPr txBox="1"/>
          <p:nvPr/>
        </p:nvSpPr>
        <p:spPr>
          <a:xfrm>
            <a:off x="4484959" y="4941168"/>
            <a:ext cx="3903633" cy="646331"/>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消費者のメリットを実感できる構成</a:t>
            </a:r>
            <a:endParaRPr kumimoji="1" lang="en-US" altLang="ja-JP"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読者ニーズを満たす企画を</a:t>
            </a:r>
            <a:endPar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2913697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79912" y="2915548"/>
            <a:ext cx="2721921" cy="1634602"/>
          </a:xfrm>
          <a:prstGeom prst="rect">
            <a:avLst/>
          </a:prstGeom>
        </p:spPr>
      </p:pic>
      <p:sp>
        <p:nvSpPr>
          <p:cNvPr id="3" name="テキスト プレースホルダー 2"/>
          <p:cNvSpPr>
            <a:spLocks noGrp="1"/>
          </p:cNvSpPr>
          <p:nvPr>
            <p:ph type="body" sz="half" idx="2"/>
          </p:nvPr>
        </p:nvSpPr>
        <p:spPr>
          <a:xfrm>
            <a:off x="816926" y="388270"/>
            <a:ext cx="4445597" cy="2500432"/>
          </a:xfrm>
        </p:spPr>
        <p:txBody>
          <a:bodyPr anchor="t">
            <a:noAutofit/>
          </a:bodyPr>
          <a:lstStyle/>
          <a:p>
            <a:r>
              <a:rPr lang="ja-JP" altLang="en-US" dirty="0"/>
              <a:t>ウェブマガジンのアクセスランキング上位</a:t>
            </a:r>
            <a:r>
              <a:rPr lang="en-US" altLang="ja-JP" dirty="0"/>
              <a:t>20</a:t>
            </a:r>
            <a:r>
              <a:rPr lang="ja-JP" altLang="en-US" dirty="0"/>
              <a:t>誌の合計</a:t>
            </a:r>
            <a:r>
              <a:rPr lang="ja-JP" altLang="en-US" dirty="0" smtClean="0"/>
              <a:t>月間ビュー数が</a:t>
            </a:r>
            <a:r>
              <a:rPr lang="en-US" altLang="ja-JP" dirty="0"/>
              <a:t>317,600,000</a:t>
            </a:r>
            <a:r>
              <a:rPr lang="ja-JP" altLang="en-US" dirty="0"/>
              <a:t>ビューである</a:t>
            </a:r>
            <a:r>
              <a:rPr lang="ja-JP" altLang="en-US" dirty="0" smtClean="0"/>
              <a:t>。</a:t>
            </a:r>
            <a:r>
              <a:rPr lang="en-US" altLang="ja-JP" dirty="0" smtClean="0"/>
              <a:t/>
            </a:r>
            <a:br>
              <a:rPr lang="en-US" altLang="ja-JP" dirty="0" smtClean="0"/>
            </a:br>
            <a:r>
              <a:rPr lang="ja-JP" altLang="en-US" dirty="0" smtClean="0"/>
              <a:t>半数</a:t>
            </a:r>
            <a:r>
              <a:rPr lang="ja-JP" altLang="en-US" dirty="0"/>
              <a:t>以上のウェブマガジンが</a:t>
            </a:r>
            <a:r>
              <a:rPr lang="ja-JP" altLang="en-US" dirty="0" smtClean="0"/>
              <a:t>前月より</a:t>
            </a:r>
            <a:r>
              <a:rPr lang="ja-JP" altLang="en-US" dirty="0"/>
              <a:t>も</a:t>
            </a:r>
            <a:r>
              <a:rPr lang="ja-JP" altLang="en-US" dirty="0" smtClean="0"/>
              <a:t>ビュー数</a:t>
            </a:r>
            <a:r>
              <a:rPr lang="ja-JP" altLang="en-US" dirty="0"/>
              <a:t>を伸ばしている</a:t>
            </a:r>
            <a:r>
              <a:rPr lang="ja-JP" altLang="en-US" dirty="0" smtClean="0"/>
              <a:t>。</a:t>
            </a:r>
            <a:endParaRPr lang="en-US" altLang="ja-JP" dirty="0" smtClean="0"/>
          </a:p>
          <a:p>
            <a:r>
              <a:rPr lang="ja-JP" altLang="en-US" dirty="0"/>
              <a:t>携帯端末に対する顕在ニーズ</a:t>
            </a:r>
          </a:p>
          <a:p>
            <a:r>
              <a:rPr lang="ja-JP" altLang="en-US" dirty="0" smtClean="0"/>
              <a:t>通信</a:t>
            </a:r>
            <a:r>
              <a:rPr lang="ja-JP" altLang="en-US" dirty="0"/>
              <a:t>プラン比較への潜在</a:t>
            </a:r>
            <a:r>
              <a:rPr lang="ja-JP" altLang="en-US" dirty="0" smtClean="0"/>
              <a:t>ニーズ</a:t>
            </a:r>
            <a:endParaRPr lang="en-US" altLang="ja-JP" dirty="0" smtClean="0"/>
          </a:p>
          <a:p>
            <a:r>
              <a:rPr lang="ja-JP" altLang="en-US" dirty="0"/>
              <a:t>ネット広告料</a:t>
            </a:r>
            <a:r>
              <a:rPr lang="ja-JP" altLang="en-US" dirty="0" smtClean="0"/>
              <a:t>の増加</a:t>
            </a:r>
            <a:endParaRPr kumimoji="1" lang="en-US" altLang="ja-JP" dirty="0" smtClean="0"/>
          </a:p>
          <a:p>
            <a:endParaRPr kumimoji="1" lang="ja-JP" altLang="en-US" dirty="0"/>
          </a:p>
        </p:txBody>
      </p:sp>
      <p:sp>
        <p:nvSpPr>
          <p:cNvPr id="4" name="タイトル 3"/>
          <p:cNvSpPr>
            <a:spLocks noGrp="1"/>
          </p:cNvSpPr>
          <p:nvPr>
            <p:ph type="title"/>
          </p:nvPr>
        </p:nvSpPr>
        <p:spPr>
          <a:xfrm>
            <a:off x="727268" y="5126603"/>
            <a:ext cx="6383538" cy="1143000"/>
          </a:xfrm>
        </p:spPr>
        <p:txBody>
          <a:bodyPr/>
          <a:lstStyle/>
          <a:p>
            <a:r>
              <a:rPr kumimoji="1" lang="ja-JP" altLang="en-US" dirty="0" smtClean="0"/>
              <a:t>市場</a:t>
            </a:r>
            <a:endParaRPr kumimoji="1" lang="ja-JP" altLang="en-US" dirty="0"/>
          </a:p>
        </p:txBody>
      </p:sp>
      <p:sp>
        <p:nvSpPr>
          <p:cNvPr id="6" name="テキスト ボックス 5"/>
          <p:cNvSpPr txBox="1"/>
          <p:nvPr/>
        </p:nvSpPr>
        <p:spPr>
          <a:xfrm>
            <a:off x="823930" y="5052334"/>
            <a:ext cx="3890809"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月間ビュー数：</a:t>
            </a:r>
            <a:r>
              <a:rPr kumimoji="1" lang="en-US" altLang="ja-JP"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317,600,000</a:t>
            </a:r>
            <a:r>
              <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ビュー</a:t>
            </a:r>
          </a:p>
        </p:txBody>
      </p:sp>
      <p:pic>
        <p:nvPicPr>
          <p:cNvPr id="8" name="図 7" descr="All About（オールアバウト） - Windows Internet Explore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3483" y="404664"/>
            <a:ext cx="2068668" cy="2097287"/>
          </a:xfrm>
          <a:prstGeom prst="rect">
            <a:avLst/>
          </a:prstGeom>
        </p:spPr>
      </p:pic>
      <p:pic>
        <p:nvPicPr>
          <p:cNvPr id="9" name="図 8" descr="雑誌の最新記事が集まる X BRAND - Windows Internet Explore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33781" y="1604381"/>
            <a:ext cx="2068668" cy="1795140"/>
          </a:xfrm>
          <a:prstGeom prst="rect">
            <a:avLst/>
          </a:prstGeom>
        </p:spPr>
      </p:pic>
      <p:pic>
        <p:nvPicPr>
          <p:cNvPr id="10" name="図 9" descr="オズモール　女性・OLのための情報サイト - OZmall - Windows Internet Explore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44079" y="2725267"/>
            <a:ext cx="2067180" cy="1793849"/>
          </a:xfrm>
          <a:prstGeom prst="rect">
            <a:avLst/>
          </a:prstGeom>
        </p:spPr>
      </p:pic>
      <p:sp>
        <p:nvSpPr>
          <p:cNvPr id="12" name="テキスト プレースホルダー 2"/>
          <p:cNvSpPr txBox="1">
            <a:spLocks/>
          </p:cNvSpPr>
          <p:nvPr/>
        </p:nvSpPr>
        <p:spPr>
          <a:xfrm>
            <a:off x="6737575" y="4692294"/>
            <a:ext cx="1935003" cy="360040"/>
          </a:xfrm>
          <a:prstGeom prst="rect">
            <a:avLst/>
          </a:prstGeom>
        </p:spPr>
        <p:txBody>
          <a:bodyPr vert="horz" lIns="91440" tIns="45720" rIns="91440" bIns="45720" rtlCol="0" anchor="t">
            <a:noAutofit/>
          </a:bodyPr>
          <a:lstStyle>
            <a:lvl1pPr marL="1828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600" kern="120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000" kern="1200">
                <a:solidFill>
                  <a:schemeClr val="tx1">
                    <a:lumMod val="75000"/>
                    <a:lumOff val="2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9pPr>
          </a:lstStyle>
          <a:p>
            <a:r>
              <a:rPr lang="ja-JP" altLang="en-US" dirty="0" smtClean="0"/>
              <a:t>上位</a:t>
            </a:r>
            <a:r>
              <a:rPr lang="en-US" altLang="ja-JP" dirty="0" smtClean="0"/>
              <a:t>3</a:t>
            </a:r>
            <a:r>
              <a:rPr lang="ja-JP" altLang="en-US" dirty="0" smtClean="0"/>
              <a:t>マガジン</a:t>
            </a:r>
            <a:endParaRPr lang="ja-JP" altLang="en-US" dirty="0"/>
          </a:p>
        </p:txBody>
      </p:sp>
      <p:pic>
        <p:nvPicPr>
          <p:cNvPr id="2" name="図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1973" y="2915547"/>
            <a:ext cx="1925771" cy="1638189"/>
          </a:xfrm>
          <a:prstGeom prst="rect">
            <a:avLst/>
          </a:prstGeom>
        </p:spPr>
      </p:pic>
      <p:pic>
        <p:nvPicPr>
          <p:cNvPr id="5" name="図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06735" y="2915546"/>
            <a:ext cx="1917193" cy="1638189"/>
          </a:xfrm>
          <a:prstGeom prst="rect">
            <a:avLst/>
          </a:prstGeom>
        </p:spPr>
      </p:pic>
    </p:spTree>
    <p:extLst>
      <p:ext uri="{BB962C8B-B14F-4D97-AF65-F5344CB8AC3E}">
        <p14:creationId xmlns:p14="http://schemas.microsoft.com/office/powerpoint/2010/main" val="34271146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half" idx="2"/>
          </p:nvPr>
        </p:nvSpPr>
        <p:spPr>
          <a:xfrm>
            <a:off x="877887" y="692696"/>
            <a:ext cx="3694114" cy="3456384"/>
          </a:xfrm>
        </p:spPr>
        <p:txBody>
          <a:bodyPr anchor="t">
            <a:noAutofit/>
          </a:bodyPr>
          <a:lstStyle/>
          <a:p>
            <a:r>
              <a:rPr lang="ja-JP" altLang="en-US" dirty="0" smtClean="0">
                <a:latin typeface="Meiryo UI" pitchFamily="50" charset="-128"/>
                <a:ea typeface="Meiryo UI" pitchFamily="50" charset="-128"/>
                <a:cs typeface="Meiryo UI" pitchFamily="50" charset="-128"/>
              </a:rPr>
              <a:t>予測金額</a:t>
            </a:r>
            <a:r>
              <a:rPr lang="ja-JP" altLang="en-US" dirty="0">
                <a:latin typeface="Meiryo UI" pitchFamily="50" charset="-128"/>
                <a:ea typeface="Meiryo UI" pitchFamily="50" charset="-128"/>
                <a:cs typeface="Meiryo UI" pitchFamily="50" charset="-128"/>
              </a:rPr>
              <a:t>の</a:t>
            </a:r>
            <a:r>
              <a:rPr lang="ja-JP" altLang="en-US" dirty="0" smtClean="0">
                <a:latin typeface="Meiryo UI" pitchFamily="50" charset="-128"/>
                <a:ea typeface="Meiryo UI" pitchFamily="50" charset="-128"/>
                <a:cs typeface="Meiryo UI" pitchFamily="50" charset="-128"/>
              </a:rPr>
              <a:t>根拠</a:t>
            </a:r>
            <a:endParaRPr lang="en-US" altLang="ja-JP" dirty="0">
              <a:latin typeface="Meiryo UI" pitchFamily="50" charset="-128"/>
              <a:ea typeface="Meiryo UI" pitchFamily="50" charset="-128"/>
              <a:cs typeface="Meiryo UI" pitchFamily="50" charset="-128"/>
            </a:endParaRPr>
          </a:p>
          <a:p>
            <a:r>
              <a:rPr lang="ja-JP" altLang="en-US" dirty="0" smtClean="0">
                <a:latin typeface="Meiryo UI" pitchFamily="50" charset="-128"/>
                <a:ea typeface="Meiryo UI" pitchFamily="50" charset="-128"/>
                <a:cs typeface="Meiryo UI" pitchFamily="50" charset="-128"/>
              </a:rPr>
              <a:t>初期</a:t>
            </a:r>
            <a:r>
              <a:rPr lang="ja-JP" altLang="en-US" dirty="0">
                <a:latin typeface="Meiryo UI" pitchFamily="50" charset="-128"/>
                <a:ea typeface="Meiryo UI" pitchFamily="50" charset="-128"/>
                <a:cs typeface="Meiryo UI" pitchFamily="50" charset="-128"/>
              </a:rPr>
              <a:t>費用</a:t>
            </a:r>
            <a:r>
              <a:rPr lang="en-US" altLang="ja-JP" dirty="0">
                <a:latin typeface="Meiryo UI" pitchFamily="50" charset="-128"/>
                <a:ea typeface="Meiryo UI" pitchFamily="50" charset="-128"/>
                <a:cs typeface="Meiryo UI" pitchFamily="50" charset="-128"/>
              </a:rPr>
              <a:t>5,000,000</a:t>
            </a:r>
            <a:r>
              <a:rPr lang="ja-JP" altLang="en-US" dirty="0">
                <a:latin typeface="Meiryo UI" pitchFamily="50" charset="-128"/>
                <a:ea typeface="Meiryo UI" pitchFamily="50" charset="-128"/>
                <a:cs typeface="Meiryo UI" pitchFamily="50" charset="-128"/>
              </a:rPr>
              <a:t>円</a:t>
            </a:r>
            <a:endParaRPr lang="en-US" altLang="ja-JP" dirty="0">
              <a:latin typeface="Meiryo UI" pitchFamily="50" charset="-128"/>
              <a:ea typeface="Meiryo UI" pitchFamily="50" charset="-128"/>
              <a:cs typeface="Meiryo UI" pitchFamily="50" charset="-128"/>
            </a:endParaRPr>
          </a:p>
          <a:p>
            <a:r>
              <a:rPr lang="ja-JP" altLang="en-US" dirty="0" smtClean="0">
                <a:latin typeface="Meiryo UI" pitchFamily="50" charset="-128"/>
                <a:ea typeface="Meiryo UI" pitchFamily="50" charset="-128"/>
                <a:cs typeface="Meiryo UI" pitchFamily="50" charset="-128"/>
              </a:rPr>
              <a:t>制作</a:t>
            </a:r>
            <a:r>
              <a:rPr lang="ja-JP" altLang="en-US" dirty="0">
                <a:latin typeface="Meiryo UI" pitchFamily="50" charset="-128"/>
                <a:ea typeface="Meiryo UI" pitchFamily="50" charset="-128"/>
                <a:cs typeface="Meiryo UI" pitchFamily="50" charset="-128"/>
              </a:rPr>
              <a:t>予算を</a:t>
            </a:r>
            <a:r>
              <a:rPr lang="en-US" altLang="ja-JP" dirty="0">
                <a:latin typeface="Meiryo UI" pitchFamily="50" charset="-128"/>
                <a:ea typeface="Meiryo UI" pitchFamily="50" charset="-128"/>
                <a:cs typeface="Meiryo UI" pitchFamily="50" charset="-128"/>
              </a:rPr>
              <a:t>5,000,000</a:t>
            </a:r>
            <a:r>
              <a:rPr lang="ja-JP" altLang="en-US" dirty="0">
                <a:latin typeface="Meiryo UI" pitchFamily="50" charset="-128"/>
                <a:ea typeface="Meiryo UI" pitchFamily="50" charset="-128"/>
                <a:cs typeface="Meiryo UI" pitchFamily="50" charset="-128"/>
              </a:rPr>
              <a:t>円</a:t>
            </a:r>
            <a:endParaRPr lang="en-US" altLang="ja-JP" dirty="0">
              <a:latin typeface="Meiryo UI" pitchFamily="50" charset="-128"/>
              <a:ea typeface="Meiryo UI" pitchFamily="50" charset="-128"/>
              <a:cs typeface="Meiryo UI" pitchFamily="50" charset="-128"/>
            </a:endParaRPr>
          </a:p>
          <a:p>
            <a:r>
              <a:rPr lang="ja-JP" altLang="en-US" dirty="0" smtClean="0">
                <a:latin typeface="Meiryo UI" pitchFamily="50" charset="-128"/>
                <a:ea typeface="Meiryo UI" pitchFamily="50" charset="-128"/>
                <a:cs typeface="Meiryo UI" pitchFamily="50" charset="-128"/>
              </a:rPr>
              <a:t>月間広告</a:t>
            </a:r>
            <a:r>
              <a:rPr lang="ja-JP" altLang="en-US" dirty="0">
                <a:latin typeface="Meiryo UI" pitchFamily="50" charset="-128"/>
                <a:ea typeface="Meiryo UI" pitchFamily="50" charset="-128"/>
                <a:cs typeface="Meiryo UI" pitchFamily="50" charset="-128"/>
              </a:rPr>
              <a:t>売上を</a:t>
            </a:r>
            <a:r>
              <a:rPr lang="en-US" altLang="ja-JP" dirty="0">
                <a:latin typeface="Meiryo UI" pitchFamily="50" charset="-128"/>
                <a:ea typeface="Meiryo UI" pitchFamily="50" charset="-128"/>
                <a:cs typeface="Meiryo UI" pitchFamily="50" charset="-128"/>
              </a:rPr>
              <a:t>8,000,000</a:t>
            </a:r>
            <a:r>
              <a:rPr lang="ja-JP" altLang="en-US" dirty="0">
                <a:latin typeface="Meiryo UI" pitchFamily="50" charset="-128"/>
                <a:ea typeface="Meiryo UI" pitchFamily="50" charset="-128"/>
                <a:cs typeface="Meiryo UI" pitchFamily="50" charset="-128"/>
              </a:rPr>
              <a:t>円</a:t>
            </a:r>
          </a:p>
        </p:txBody>
      </p:sp>
      <p:sp>
        <p:nvSpPr>
          <p:cNvPr id="4" name="タイトル 3"/>
          <p:cNvSpPr>
            <a:spLocks noGrp="1"/>
          </p:cNvSpPr>
          <p:nvPr>
            <p:ph type="title"/>
          </p:nvPr>
        </p:nvSpPr>
        <p:spPr>
          <a:xfrm>
            <a:off x="727268" y="5229200"/>
            <a:ext cx="6383538" cy="1143000"/>
          </a:xfrm>
        </p:spPr>
        <p:txBody>
          <a:bodyPr/>
          <a:lstStyle/>
          <a:p>
            <a:r>
              <a:rPr lang="ja-JP" altLang="en-US" dirty="0"/>
              <a:t>収支</a:t>
            </a:r>
            <a:endParaRPr kumimoji="1" lang="ja-JP" altLang="en-US" dirty="0"/>
          </a:p>
        </p:txBody>
      </p:sp>
      <p:pic>
        <p:nvPicPr>
          <p:cNvPr id="5" name="図プレースホルダー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23025" b="23025"/>
          <a:stretch>
            <a:fillRect/>
          </a:stretch>
        </p:blipFill>
        <p:spPr>
          <a:xfrm>
            <a:off x="539552" y="2348880"/>
            <a:ext cx="3008963" cy="2287220"/>
          </a:xfrm>
        </p:spPr>
      </p:pic>
      <p:sp>
        <p:nvSpPr>
          <p:cNvPr id="8" name="テキスト ボックス 7"/>
          <p:cNvSpPr txBox="1"/>
          <p:nvPr/>
        </p:nvSpPr>
        <p:spPr>
          <a:xfrm>
            <a:off x="823930" y="4954509"/>
            <a:ext cx="3156633"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収支予測は月＋</a:t>
            </a:r>
            <a:r>
              <a:rPr kumimoji="1" lang="en-US" altLang="ja-JP"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3,000,000</a:t>
            </a:r>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円</a:t>
            </a:r>
            <a:endPar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2" name="テキスト プレースホルダー 2"/>
          <p:cNvSpPr txBox="1">
            <a:spLocks/>
          </p:cNvSpPr>
          <p:nvPr/>
        </p:nvSpPr>
        <p:spPr>
          <a:xfrm>
            <a:off x="7372495" y="404664"/>
            <a:ext cx="1529469" cy="360040"/>
          </a:xfrm>
          <a:prstGeom prst="rect">
            <a:avLst/>
          </a:prstGeom>
        </p:spPr>
        <p:txBody>
          <a:bodyPr vert="horz" lIns="91440" tIns="45720" rIns="91440" bIns="45720" rtlCol="0" anchor="t">
            <a:noAutofit/>
          </a:bodyPr>
          <a:lstStyle>
            <a:lvl1pPr marL="1828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600" kern="120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000" kern="1200">
                <a:solidFill>
                  <a:schemeClr val="tx1">
                    <a:lumMod val="75000"/>
                    <a:lumOff val="2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9pPr>
          </a:lstStyle>
          <a:p>
            <a:r>
              <a:rPr lang="ja-JP" altLang="en-US" dirty="0" smtClean="0"/>
              <a:t>収支内訳</a:t>
            </a:r>
            <a:endParaRPr lang="ja-JP" altLang="en-US" dirty="0"/>
          </a:p>
        </p:txBody>
      </p:sp>
      <p:pic>
        <p:nvPicPr>
          <p:cNvPr id="2" name="図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5885" y="404664"/>
            <a:ext cx="2586934" cy="2124735"/>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15030" y="2151226"/>
            <a:ext cx="2586934" cy="2038504"/>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3697" y="4005064"/>
            <a:ext cx="2319371" cy="2050324"/>
          </a:xfrm>
          <a:prstGeom prst="rect">
            <a:avLst/>
          </a:prstGeom>
        </p:spPr>
      </p:pic>
    </p:spTree>
    <p:extLst>
      <p:ext uri="{BB962C8B-B14F-4D97-AF65-F5344CB8AC3E}">
        <p14:creationId xmlns:p14="http://schemas.microsoft.com/office/powerpoint/2010/main" val="36638178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half" idx="2"/>
          </p:nvPr>
        </p:nvSpPr>
        <p:spPr>
          <a:xfrm>
            <a:off x="877887" y="1052736"/>
            <a:ext cx="3694114" cy="1584176"/>
          </a:xfrm>
        </p:spPr>
        <p:txBody>
          <a:bodyPr anchor="t">
            <a:noAutofit/>
          </a:bodyPr>
          <a:lstStyle/>
          <a:p>
            <a:r>
              <a:rPr lang="ja-JP" altLang="en-US" dirty="0">
                <a:latin typeface="Meiryo UI" pitchFamily="50" charset="-128"/>
                <a:ea typeface="Meiryo UI" pitchFamily="50" charset="-128"/>
                <a:cs typeface="Meiryo UI" pitchFamily="50" charset="-128"/>
              </a:rPr>
              <a:t>掲載</a:t>
            </a:r>
            <a:r>
              <a:rPr lang="ja-JP" altLang="en-US" dirty="0" smtClean="0">
                <a:latin typeface="Meiryo UI" pitchFamily="50" charset="-128"/>
                <a:ea typeface="Meiryo UI" pitchFamily="50" charset="-128"/>
                <a:cs typeface="Meiryo UI" pitchFamily="50" charset="-128"/>
              </a:rPr>
              <a:t>開始まで準備</a:t>
            </a:r>
            <a:r>
              <a:rPr lang="ja-JP" altLang="en-US" dirty="0">
                <a:latin typeface="Meiryo UI" pitchFamily="50" charset="-128"/>
                <a:ea typeface="Meiryo UI" pitchFamily="50" charset="-128"/>
                <a:cs typeface="Meiryo UI" pitchFamily="50" charset="-128"/>
              </a:rPr>
              <a:t>期間</a:t>
            </a:r>
            <a:r>
              <a:rPr lang="ja-JP" altLang="en-US" dirty="0" smtClean="0">
                <a:latin typeface="Meiryo UI" pitchFamily="50" charset="-128"/>
                <a:ea typeface="Meiryo UI" pitchFamily="50" charset="-128"/>
                <a:cs typeface="Meiryo UI" pitchFamily="50" charset="-128"/>
              </a:rPr>
              <a:t>２ヵ月</a:t>
            </a:r>
            <a:endParaRPr lang="ja-JP" altLang="en-US" dirty="0">
              <a:latin typeface="Meiryo UI" pitchFamily="50" charset="-128"/>
              <a:ea typeface="Meiryo UI" pitchFamily="50" charset="-128"/>
              <a:cs typeface="Meiryo UI" pitchFamily="50" charset="-128"/>
            </a:endParaRPr>
          </a:p>
          <a:p>
            <a:r>
              <a:rPr lang="ja-JP" altLang="en-US" dirty="0" smtClean="0">
                <a:latin typeface="Meiryo UI" pitchFamily="50" charset="-128"/>
                <a:ea typeface="Meiryo UI" pitchFamily="50" charset="-128"/>
                <a:cs typeface="Meiryo UI" pitchFamily="50" charset="-128"/>
              </a:rPr>
              <a:t>パイロット版：</a:t>
            </a:r>
            <a:r>
              <a:rPr lang="en-US" altLang="ja-JP" dirty="0" smtClean="0">
                <a:latin typeface="Meiryo UI" pitchFamily="50" charset="-128"/>
                <a:ea typeface="Meiryo UI" pitchFamily="50" charset="-128"/>
                <a:cs typeface="Meiryo UI" pitchFamily="50" charset="-128"/>
              </a:rPr>
              <a:t>2012</a:t>
            </a:r>
            <a:r>
              <a:rPr lang="ja-JP" altLang="en-US" dirty="0" smtClean="0">
                <a:latin typeface="Meiryo UI" pitchFamily="50" charset="-128"/>
                <a:ea typeface="Meiryo UI" pitchFamily="50" charset="-128"/>
                <a:cs typeface="Meiryo UI" pitchFamily="50" charset="-128"/>
              </a:rPr>
              <a:t>年</a:t>
            </a:r>
            <a:r>
              <a:rPr lang="en-US" altLang="ja-JP" dirty="0" smtClean="0">
                <a:latin typeface="Meiryo UI" pitchFamily="50" charset="-128"/>
                <a:ea typeface="Meiryo UI" pitchFamily="50" charset="-128"/>
                <a:cs typeface="Meiryo UI" pitchFamily="50" charset="-128"/>
              </a:rPr>
              <a:t>4</a:t>
            </a:r>
            <a:r>
              <a:rPr lang="ja-JP" altLang="en-US" dirty="0" smtClean="0">
                <a:latin typeface="Meiryo UI" pitchFamily="50" charset="-128"/>
                <a:ea typeface="Meiryo UI" pitchFamily="50" charset="-128"/>
                <a:cs typeface="Meiryo UI" pitchFamily="50" charset="-128"/>
              </a:rPr>
              <a:t>月</a:t>
            </a:r>
            <a:r>
              <a:rPr lang="en-US" altLang="ja-JP" dirty="0">
                <a:latin typeface="Meiryo UI" pitchFamily="50" charset="-128"/>
                <a:ea typeface="Meiryo UI" pitchFamily="50" charset="-128"/>
                <a:cs typeface="Meiryo UI" pitchFamily="50" charset="-128"/>
              </a:rPr>
              <a:t>1</a:t>
            </a:r>
            <a:r>
              <a:rPr lang="ja-JP" altLang="en-US" dirty="0" smtClean="0">
                <a:latin typeface="Meiryo UI" pitchFamily="50" charset="-128"/>
                <a:ea typeface="Meiryo UI" pitchFamily="50" charset="-128"/>
                <a:cs typeface="Meiryo UI" pitchFamily="50" charset="-128"/>
              </a:rPr>
              <a:t>週号</a:t>
            </a:r>
            <a:endParaRPr lang="en-US" altLang="ja-JP" dirty="0" smtClean="0">
              <a:latin typeface="Meiryo UI" pitchFamily="50" charset="-128"/>
              <a:ea typeface="Meiryo UI" pitchFamily="50" charset="-128"/>
              <a:cs typeface="Meiryo UI" pitchFamily="50" charset="-128"/>
            </a:endParaRPr>
          </a:p>
          <a:p>
            <a:r>
              <a:rPr lang="ja-JP" altLang="en-US" dirty="0">
                <a:latin typeface="Meiryo UI" pitchFamily="50" charset="-128"/>
                <a:ea typeface="Meiryo UI" pitchFamily="50" charset="-128"/>
                <a:cs typeface="Meiryo UI" pitchFamily="50" charset="-128"/>
              </a:rPr>
              <a:t>パイロット版：</a:t>
            </a:r>
            <a:r>
              <a:rPr lang="en-US" altLang="ja-JP" dirty="0">
                <a:latin typeface="Meiryo UI" pitchFamily="50" charset="-128"/>
                <a:ea typeface="Meiryo UI" pitchFamily="50" charset="-128"/>
                <a:cs typeface="Meiryo UI" pitchFamily="50" charset="-128"/>
              </a:rPr>
              <a:t>2012</a:t>
            </a:r>
            <a:r>
              <a:rPr lang="ja-JP" altLang="en-US" dirty="0" smtClean="0">
                <a:latin typeface="Meiryo UI" pitchFamily="50" charset="-128"/>
                <a:ea typeface="Meiryo UI" pitchFamily="50" charset="-128"/>
                <a:cs typeface="Meiryo UI" pitchFamily="50" charset="-128"/>
              </a:rPr>
              <a:t>年</a:t>
            </a:r>
            <a:r>
              <a:rPr lang="en-US" altLang="ja-JP" dirty="0" smtClean="0">
                <a:latin typeface="Meiryo UI" pitchFamily="50" charset="-128"/>
                <a:ea typeface="Meiryo UI" pitchFamily="50" charset="-128"/>
                <a:cs typeface="Meiryo UI" pitchFamily="50" charset="-128"/>
              </a:rPr>
              <a:t>4</a:t>
            </a:r>
            <a:r>
              <a:rPr lang="ja-JP" altLang="en-US" dirty="0" smtClean="0">
                <a:latin typeface="Meiryo UI" pitchFamily="50" charset="-128"/>
                <a:ea typeface="Meiryo UI" pitchFamily="50" charset="-128"/>
                <a:cs typeface="Meiryo UI" pitchFamily="50" charset="-128"/>
              </a:rPr>
              <a:t>月</a:t>
            </a:r>
            <a:r>
              <a:rPr lang="en-US" altLang="ja-JP" dirty="0" smtClean="0">
                <a:latin typeface="Meiryo UI" pitchFamily="50" charset="-128"/>
                <a:ea typeface="Meiryo UI" pitchFamily="50" charset="-128"/>
                <a:cs typeface="Meiryo UI" pitchFamily="50" charset="-128"/>
              </a:rPr>
              <a:t>2</a:t>
            </a:r>
            <a:r>
              <a:rPr lang="ja-JP" altLang="en-US" dirty="0" smtClean="0">
                <a:latin typeface="Meiryo UI" pitchFamily="50" charset="-128"/>
                <a:ea typeface="Meiryo UI" pitchFamily="50" charset="-128"/>
                <a:cs typeface="Meiryo UI" pitchFamily="50" charset="-128"/>
              </a:rPr>
              <a:t>週号</a:t>
            </a:r>
            <a:endParaRPr lang="en-US" altLang="ja-JP" dirty="0" smtClean="0">
              <a:latin typeface="Meiryo UI" pitchFamily="50" charset="-128"/>
              <a:ea typeface="Meiryo UI" pitchFamily="50" charset="-128"/>
              <a:cs typeface="Meiryo UI" pitchFamily="50" charset="-128"/>
            </a:endParaRPr>
          </a:p>
          <a:p>
            <a:r>
              <a:rPr lang="ja-JP" altLang="en-US" dirty="0" smtClean="0">
                <a:latin typeface="Meiryo UI" pitchFamily="50" charset="-128"/>
                <a:ea typeface="Meiryo UI" pitchFamily="50" charset="-128"/>
                <a:cs typeface="Meiryo UI" pitchFamily="50" charset="-128"/>
              </a:rPr>
              <a:t>リリース版：</a:t>
            </a:r>
            <a:r>
              <a:rPr lang="en-US" altLang="ja-JP" dirty="0">
                <a:latin typeface="Meiryo UI" pitchFamily="50" charset="-128"/>
                <a:ea typeface="Meiryo UI" pitchFamily="50" charset="-128"/>
                <a:cs typeface="Meiryo UI" pitchFamily="50" charset="-128"/>
              </a:rPr>
              <a:t>2012</a:t>
            </a:r>
            <a:r>
              <a:rPr lang="ja-JP" altLang="en-US" dirty="0" smtClean="0">
                <a:latin typeface="Meiryo UI" pitchFamily="50" charset="-128"/>
                <a:ea typeface="Meiryo UI" pitchFamily="50" charset="-128"/>
                <a:cs typeface="Meiryo UI" pitchFamily="50" charset="-128"/>
              </a:rPr>
              <a:t>年</a:t>
            </a:r>
            <a:r>
              <a:rPr lang="en-US" altLang="ja-JP" dirty="0" smtClean="0">
                <a:latin typeface="Meiryo UI" pitchFamily="50" charset="-128"/>
                <a:ea typeface="Meiryo UI" pitchFamily="50" charset="-128"/>
                <a:cs typeface="Meiryo UI" pitchFamily="50" charset="-128"/>
              </a:rPr>
              <a:t>4</a:t>
            </a:r>
            <a:r>
              <a:rPr lang="ja-JP" altLang="en-US" dirty="0" smtClean="0">
                <a:latin typeface="Meiryo UI" pitchFamily="50" charset="-128"/>
                <a:ea typeface="Meiryo UI" pitchFamily="50" charset="-128"/>
                <a:cs typeface="Meiryo UI" pitchFamily="50" charset="-128"/>
              </a:rPr>
              <a:t>月</a:t>
            </a:r>
            <a:r>
              <a:rPr lang="en-US" altLang="ja-JP" dirty="0">
                <a:latin typeface="Meiryo UI" pitchFamily="50" charset="-128"/>
                <a:ea typeface="Meiryo UI" pitchFamily="50" charset="-128"/>
                <a:cs typeface="Meiryo UI" pitchFamily="50" charset="-128"/>
              </a:rPr>
              <a:t>3</a:t>
            </a:r>
            <a:r>
              <a:rPr lang="ja-JP" altLang="en-US" dirty="0" smtClean="0">
                <a:latin typeface="Meiryo UI" pitchFamily="50" charset="-128"/>
                <a:ea typeface="Meiryo UI" pitchFamily="50" charset="-128"/>
                <a:cs typeface="Meiryo UI" pitchFamily="50" charset="-128"/>
              </a:rPr>
              <a:t>週号</a:t>
            </a:r>
            <a:endParaRPr lang="ja-JP" altLang="en-US" dirty="0">
              <a:latin typeface="Meiryo UI" pitchFamily="50" charset="-128"/>
              <a:ea typeface="Meiryo UI" pitchFamily="50" charset="-128"/>
              <a:cs typeface="Meiryo UI" pitchFamily="50" charset="-128"/>
            </a:endParaRPr>
          </a:p>
        </p:txBody>
      </p:sp>
      <p:sp>
        <p:nvSpPr>
          <p:cNvPr id="4" name="タイトル 3"/>
          <p:cNvSpPr>
            <a:spLocks noGrp="1"/>
          </p:cNvSpPr>
          <p:nvPr>
            <p:ph type="title"/>
          </p:nvPr>
        </p:nvSpPr>
        <p:spPr>
          <a:xfrm>
            <a:off x="727268" y="4797152"/>
            <a:ext cx="6383538" cy="1143000"/>
          </a:xfrm>
        </p:spPr>
        <p:txBody>
          <a:bodyPr anchor="t"/>
          <a:lstStyle/>
          <a:p>
            <a:r>
              <a:rPr kumimoji="1" lang="ja-JP" altLang="en-US" dirty="0" smtClean="0"/>
              <a:t>配信時期</a:t>
            </a:r>
            <a:endParaRPr kumimoji="1" lang="ja-JP" altLang="en-US" dirty="0"/>
          </a:p>
        </p:txBody>
      </p:sp>
      <p:pic>
        <p:nvPicPr>
          <p:cNvPr id="5" name="図プレースホルダー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23025" b="23025"/>
          <a:stretch>
            <a:fillRect/>
          </a:stretch>
        </p:blipFill>
        <p:spPr>
          <a:xfrm>
            <a:off x="4475175" y="910020"/>
            <a:ext cx="4114800" cy="3127806"/>
          </a:xfrm>
        </p:spPr>
      </p:pic>
      <p:graphicFrame>
        <p:nvGraphicFramePr>
          <p:cNvPr id="6" name="表 5"/>
          <p:cNvGraphicFramePr>
            <a:graphicFrameLocks noGrp="1"/>
          </p:cNvGraphicFramePr>
          <p:nvPr>
            <p:extLst>
              <p:ext uri="{D42A27DB-BD31-4B8C-83A1-F6EECF244321}">
                <p14:modId xmlns:p14="http://schemas.microsoft.com/office/powerpoint/2010/main" val="2587632249"/>
              </p:ext>
            </p:extLst>
          </p:nvPr>
        </p:nvGraphicFramePr>
        <p:xfrm>
          <a:off x="3995936" y="4941168"/>
          <a:ext cx="4871864" cy="741680"/>
        </p:xfrm>
        <a:graphic>
          <a:graphicData uri="http://schemas.openxmlformats.org/drawingml/2006/table">
            <a:tbl>
              <a:tblPr firstRow="1" bandRow="1">
                <a:tableStyleId>{5C22544A-7EE6-4342-B048-85BDC9FD1C3A}</a:tableStyleId>
              </a:tblPr>
              <a:tblGrid>
                <a:gridCol w="1217966"/>
                <a:gridCol w="1217966"/>
                <a:gridCol w="1217966"/>
                <a:gridCol w="1217966"/>
              </a:tblGrid>
              <a:tr h="370840">
                <a:tc>
                  <a:txBody>
                    <a:bodyPr/>
                    <a:lstStyle/>
                    <a:p>
                      <a:pPr algn="ctr"/>
                      <a:r>
                        <a:rPr lang="en-US" altLang="ja-JP" sz="1400" dirty="0" smtClean="0"/>
                        <a:t>2011</a:t>
                      </a:r>
                      <a:r>
                        <a:rPr lang="ja-JP" altLang="en-US" sz="1400" dirty="0" smtClean="0"/>
                        <a:t>年</a:t>
                      </a:r>
                      <a:r>
                        <a:rPr lang="en-US" altLang="ja-JP" sz="1400" dirty="0" smtClean="0"/>
                        <a:t>12</a:t>
                      </a:r>
                      <a:r>
                        <a:rPr lang="ja-JP" altLang="en-US" sz="1400" dirty="0" smtClean="0"/>
                        <a:t>月</a:t>
                      </a:r>
                      <a:endParaRPr lang="ja-JP" altLang="en-US" sz="1400" dirty="0"/>
                    </a:p>
                  </a:txBody>
                  <a:tcPr/>
                </a:tc>
                <a:tc>
                  <a:txBody>
                    <a:bodyPr/>
                    <a:lstStyle/>
                    <a:p>
                      <a:pPr algn="ctr"/>
                      <a:r>
                        <a:rPr kumimoji="1" lang="en-US" altLang="ja-JP" sz="1400" dirty="0" smtClean="0"/>
                        <a:t>2012</a:t>
                      </a:r>
                      <a:r>
                        <a:rPr kumimoji="1" lang="ja-JP" altLang="en-US" sz="1400" dirty="0" smtClean="0"/>
                        <a:t>年</a:t>
                      </a:r>
                      <a:r>
                        <a:rPr kumimoji="1" lang="en-US" altLang="ja-JP" sz="1400" dirty="0" smtClean="0"/>
                        <a:t>1</a:t>
                      </a:r>
                      <a:r>
                        <a:rPr kumimoji="1" lang="ja-JP" altLang="en-US" sz="1400" dirty="0" smtClean="0"/>
                        <a:t>月</a:t>
                      </a:r>
                      <a:endParaRPr kumimoji="1" lang="ja-JP" altLang="en-US" sz="1400" dirty="0"/>
                    </a:p>
                  </a:txBody>
                  <a:tcPr/>
                </a:tc>
                <a:tc>
                  <a:txBody>
                    <a:bodyPr/>
                    <a:lstStyle/>
                    <a:p>
                      <a:pPr algn="ctr"/>
                      <a:r>
                        <a:rPr kumimoji="1" lang="en-US" altLang="ja-JP" sz="1400" dirty="0" smtClean="0"/>
                        <a:t>2</a:t>
                      </a:r>
                      <a:r>
                        <a:rPr kumimoji="1" lang="ja-JP" altLang="en-US" sz="1400" dirty="0" smtClean="0"/>
                        <a:t>月</a:t>
                      </a:r>
                      <a:endParaRPr kumimoji="1" lang="ja-JP" altLang="en-US" sz="1400" dirty="0"/>
                    </a:p>
                  </a:txBody>
                  <a:tcPr/>
                </a:tc>
                <a:tc>
                  <a:txBody>
                    <a:bodyPr/>
                    <a:lstStyle/>
                    <a:p>
                      <a:pPr algn="ctr"/>
                      <a:r>
                        <a:rPr kumimoji="1" lang="en-US" altLang="ja-JP" sz="1400" dirty="0" smtClean="0"/>
                        <a:t>4</a:t>
                      </a:r>
                      <a:r>
                        <a:rPr kumimoji="1" lang="ja-JP" altLang="en-US" sz="1400" dirty="0" smtClean="0"/>
                        <a:t>月</a:t>
                      </a:r>
                      <a:endParaRPr kumimoji="1" lang="ja-JP" altLang="en-US" sz="1400" dirty="0"/>
                    </a:p>
                  </a:txBody>
                  <a:tcPr/>
                </a:tc>
              </a:tr>
              <a:tr h="370840">
                <a:tc>
                  <a:txBody>
                    <a:bodyPr/>
                    <a:lstStyle/>
                    <a:p>
                      <a:pPr algn="ctr"/>
                      <a:r>
                        <a:rPr kumimoji="1" lang="ja-JP" altLang="en-US" sz="1400" dirty="0" smtClean="0"/>
                        <a:t>編集室開設</a:t>
                      </a:r>
                      <a:endParaRPr kumimoji="1" lang="ja-JP" altLang="en-US" sz="1400" dirty="0"/>
                    </a:p>
                  </a:txBody>
                  <a:tcPr/>
                </a:tc>
                <a:tc>
                  <a:txBody>
                    <a:bodyPr/>
                    <a:lstStyle/>
                    <a:p>
                      <a:pPr algn="ctr"/>
                      <a:r>
                        <a:rPr kumimoji="1" lang="ja-JP" altLang="en-US" sz="1400" dirty="0" smtClean="0"/>
                        <a:t>準備開始</a:t>
                      </a:r>
                      <a:endParaRPr kumimoji="1" lang="ja-JP" altLang="en-US" sz="1400" dirty="0"/>
                    </a:p>
                  </a:txBody>
                  <a:tcPr/>
                </a:tc>
                <a:tc>
                  <a:txBody>
                    <a:bodyPr/>
                    <a:lstStyle/>
                    <a:p>
                      <a:pPr algn="ctr"/>
                      <a:r>
                        <a:rPr kumimoji="1" lang="ja-JP" altLang="en-US" sz="1400" dirty="0" smtClean="0"/>
                        <a:t>編集開始</a:t>
                      </a:r>
                      <a:endParaRPr kumimoji="1" lang="ja-JP" altLang="en-US" sz="1400" dirty="0"/>
                    </a:p>
                  </a:txBody>
                  <a:tcPr/>
                </a:tc>
                <a:tc>
                  <a:txBody>
                    <a:bodyPr/>
                    <a:lstStyle/>
                    <a:p>
                      <a:pPr algn="ctr"/>
                      <a:r>
                        <a:rPr kumimoji="1" lang="ja-JP" altLang="en-US" sz="1400" dirty="0" smtClean="0"/>
                        <a:t>配信開始</a:t>
                      </a:r>
                      <a:endParaRPr kumimoji="1" lang="ja-JP" altLang="en-US" sz="1400" dirty="0"/>
                    </a:p>
                  </a:txBody>
                  <a:tcPr/>
                </a:tc>
              </a:tr>
            </a:tbl>
          </a:graphicData>
        </a:graphic>
      </p:graphicFrame>
      <p:sp>
        <p:nvSpPr>
          <p:cNvPr id="7" name="テキスト ボックス 6"/>
          <p:cNvSpPr txBox="1"/>
          <p:nvPr/>
        </p:nvSpPr>
        <p:spPr>
          <a:xfrm>
            <a:off x="1043608" y="4067780"/>
            <a:ext cx="2484976"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掲載開始は</a:t>
            </a:r>
            <a:r>
              <a:rPr kumimoji="1" lang="en-US" altLang="ja-JP"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2012</a:t>
            </a:r>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年</a:t>
            </a:r>
            <a:r>
              <a:rPr kumimoji="1" lang="en-US" altLang="ja-JP"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4</a:t>
            </a:r>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月</a:t>
            </a:r>
            <a:endPar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34779272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755576" y="818347"/>
            <a:ext cx="3215910" cy="2485105"/>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テキスト プレースホルダー 2"/>
          <p:cNvSpPr>
            <a:spLocks noGrp="1"/>
          </p:cNvSpPr>
          <p:nvPr>
            <p:ph type="body" sz="half" idx="2"/>
          </p:nvPr>
        </p:nvSpPr>
        <p:spPr>
          <a:xfrm>
            <a:off x="395536" y="481528"/>
            <a:ext cx="1615985" cy="360040"/>
          </a:xfrm>
        </p:spPr>
        <p:txBody>
          <a:bodyPr anchor="t">
            <a:noAutofit/>
          </a:bodyPr>
          <a:lstStyle/>
          <a:p>
            <a:r>
              <a:rPr kumimoji="1" lang="ja-JP" altLang="en-US" dirty="0" smtClean="0"/>
              <a:t>自社サーバー</a:t>
            </a:r>
            <a:endParaRPr kumimoji="1" lang="ja-JP" altLang="en-US" dirty="0"/>
          </a:p>
        </p:txBody>
      </p:sp>
      <p:sp>
        <p:nvSpPr>
          <p:cNvPr id="4" name="タイトル 3"/>
          <p:cNvSpPr>
            <a:spLocks noGrp="1"/>
          </p:cNvSpPr>
          <p:nvPr>
            <p:ph type="title"/>
          </p:nvPr>
        </p:nvSpPr>
        <p:spPr>
          <a:xfrm>
            <a:off x="727268" y="5202406"/>
            <a:ext cx="6383538" cy="962898"/>
          </a:xfrm>
        </p:spPr>
        <p:txBody>
          <a:bodyPr/>
          <a:lstStyle/>
          <a:p>
            <a:r>
              <a:rPr kumimoji="1" lang="ja-JP" altLang="en-US" dirty="0" smtClean="0"/>
              <a:t>投入場所</a:t>
            </a:r>
            <a:endParaRPr kumimoji="1" lang="ja-JP" altLang="en-US" dirty="0"/>
          </a:p>
        </p:txBody>
      </p:sp>
      <p:pic>
        <p:nvPicPr>
          <p:cNvPr id="5" name="図プレースホルダー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3303" r="3303"/>
          <a:stretch>
            <a:fillRect/>
          </a:stretch>
        </p:blipFill>
        <p:spPr>
          <a:xfrm>
            <a:off x="5004048" y="3479668"/>
            <a:ext cx="3722562" cy="2829652"/>
          </a:xfrm>
        </p:spPr>
      </p:pic>
      <p:sp>
        <p:nvSpPr>
          <p:cNvPr id="6" name="テキスト ボックス 5"/>
          <p:cNvSpPr txBox="1"/>
          <p:nvPr/>
        </p:nvSpPr>
        <p:spPr>
          <a:xfrm>
            <a:off x="952611" y="4941168"/>
            <a:ext cx="3438762"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kumimoji="1" lang="ja-JP"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自社サーバーによる安全な運用</a:t>
            </a:r>
            <a:endParaRPr kumimoji="1" lang="ja-JP"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7" name="Picture 58" descr="Database S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11521" y="275103"/>
            <a:ext cx="704019" cy="8002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0" descr="pc-new-sm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51051" y="3137094"/>
            <a:ext cx="425450" cy="6223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3" descr="Red User s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gray">
          <a:xfrm>
            <a:off x="4158938" y="3238694"/>
            <a:ext cx="385763" cy="515938"/>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descr="Yahoo! JAPAN - Windows Internet Explore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7185" y="1147402"/>
            <a:ext cx="1296144" cy="1304979"/>
          </a:xfrm>
          <a:prstGeom prst="rect">
            <a:avLst/>
          </a:prstGeom>
        </p:spPr>
      </p:pic>
      <p:sp>
        <p:nvSpPr>
          <p:cNvPr id="11" name="テキスト プレースホルダー 2"/>
          <p:cNvSpPr txBox="1">
            <a:spLocks/>
          </p:cNvSpPr>
          <p:nvPr/>
        </p:nvSpPr>
        <p:spPr>
          <a:xfrm>
            <a:off x="4158938" y="3776760"/>
            <a:ext cx="1142915" cy="360040"/>
          </a:xfrm>
          <a:prstGeom prst="rect">
            <a:avLst/>
          </a:prstGeom>
        </p:spPr>
        <p:txBody>
          <a:bodyPr vert="horz" lIns="91440" tIns="45720" rIns="91440" bIns="45720" rtlCol="0" anchor="t">
            <a:noAutofit/>
          </a:bodyPr>
          <a:lstStyle>
            <a:lvl1pPr marL="1828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600" kern="120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000" kern="1200">
                <a:solidFill>
                  <a:schemeClr val="tx1">
                    <a:lumMod val="75000"/>
                    <a:lumOff val="2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9pPr>
          </a:lstStyle>
          <a:p>
            <a:r>
              <a:rPr lang="ja-JP" altLang="en-US" dirty="0" smtClean="0"/>
              <a:t>読者</a:t>
            </a:r>
            <a:endParaRPr lang="ja-JP" altLang="en-US" dirty="0"/>
          </a:p>
        </p:txBody>
      </p:sp>
      <p:sp>
        <p:nvSpPr>
          <p:cNvPr id="12" name="テキスト プレースホルダー 2"/>
          <p:cNvSpPr txBox="1">
            <a:spLocks/>
          </p:cNvSpPr>
          <p:nvPr/>
        </p:nvSpPr>
        <p:spPr>
          <a:xfrm>
            <a:off x="1027185" y="3686699"/>
            <a:ext cx="2883153" cy="360040"/>
          </a:xfrm>
          <a:prstGeom prst="rect">
            <a:avLst/>
          </a:prstGeom>
        </p:spPr>
        <p:txBody>
          <a:bodyPr vert="horz" lIns="91440" tIns="45720" rIns="91440" bIns="45720" rtlCol="0" anchor="t">
            <a:noAutofit/>
          </a:bodyPr>
          <a:lstStyle>
            <a:lvl1pPr marL="1828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600" kern="120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000" kern="1200">
                <a:solidFill>
                  <a:schemeClr val="tx1">
                    <a:lumMod val="75000"/>
                    <a:lumOff val="2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9pPr>
          </a:lstStyle>
          <a:p>
            <a:r>
              <a:rPr lang="ja-JP" altLang="en-US" dirty="0" smtClean="0"/>
              <a:t>編集スタッフによる更新</a:t>
            </a:r>
            <a:endParaRPr lang="ja-JP" altLang="en-US" dirty="0"/>
          </a:p>
        </p:txBody>
      </p:sp>
      <p:pic>
        <p:nvPicPr>
          <p:cNvPr id="13" name="Picture 50" descr="pc-new-sm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91680" y="4024804"/>
            <a:ext cx="425450" cy="6223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3" descr="Red User s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gray">
          <a:xfrm>
            <a:off x="1299567" y="4126404"/>
            <a:ext cx="385763" cy="515938"/>
          </a:xfrm>
          <a:prstGeom prst="rect">
            <a:avLst/>
          </a:prstGeom>
          <a:noFill/>
          <a:extLst>
            <a:ext uri="{909E8E84-426E-40DD-AFC4-6F175D3DCCD1}">
              <a14:hiddenFill xmlns:a14="http://schemas.microsoft.com/office/drawing/2010/main">
                <a:solidFill>
                  <a:srgbClr val="FFFFFF"/>
                </a:solidFill>
              </a14:hiddenFill>
            </a:ext>
          </a:extLst>
        </p:spPr>
      </p:pic>
      <p:sp>
        <p:nvSpPr>
          <p:cNvPr id="15" name="上矢印 14"/>
          <p:cNvSpPr/>
          <p:nvPr/>
        </p:nvSpPr>
        <p:spPr>
          <a:xfrm>
            <a:off x="1492448" y="2494272"/>
            <a:ext cx="411957"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上矢印 15"/>
          <p:cNvSpPr/>
          <p:nvPr/>
        </p:nvSpPr>
        <p:spPr>
          <a:xfrm rot="7422551">
            <a:off x="3127870" y="1879422"/>
            <a:ext cx="411957" cy="185969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プレースホルダー 2"/>
          <p:cNvSpPr txBox="1">
            <a:spLocks/>
          </p:cNvSpPr>
          <p:nvPr/>
        </p:nvSpPr>
        <p:spPr>
          <a:xfrm>
            <a:off x="3208904" y="2449231"/>
            <a:ext cx="1142915" cy="360040"/>
          </a:xfrm>
          <a:prstGeom prst="rect">
            <a:avLst/>
          </a:prstGeom>
        </p:spPr>
        <p:txBody>
          <a:bodyPr vert="horz" lIns="91440" tIns="45720" rIns="91440" bIns="45720" rtlCol="0" anchor="t">
            <a:noAutofit/>
          </a:bodyPr>
          <a:lstStyle>
            <a:lvl1pPr marL="1828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600" kern="120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000" kern="1200">
                <a:solidFill>
                  <a:schemeClr val="tx1">
                    <a:lumMod val="75000"/>
                    <a:lumOff val="2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9pPr>
          </a:lstStyle>
          <a:p>
            <a:r>
              <a:rPr lang="ja-JP" altLang="en-US" dirty="0" smtClean="0"/>
              <a:t>配信</a:t>
            </a:r>
            <a:endParaRPr lang="ja-JP" altLang="en-US" dirty="0"/>
          </a:p>
        </p:txBody>
      </p:sp>
      <p:sp>
        <p:nvSpPr>
          <p:cNvPr id="21" name="上矢印 20"/>
          <p:cNvSpPr/>
          <p:nvPr/>
        </p:nvSpPr>
        <p:spPr>
          <a:xfrm rot="16200000">
            <a:off x="3819130" y="443223"/>
            <a:ext cx="411957" cy="220725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プレースホルダー 2"/>
          <p:cNvSpPr txBox="1">
            <a:spLocks/>
          </p:cNvSpPr>
          <p:nvPr/>
        </p:nvSpPr>
        <p:spPr>
          <a:xfrm>
            <a:off x="2938924" y="751295"/>
            <a:ext cx="2065124" cy="648207"/>
          </a:xfrm>
          <a:prstGeom prst="rect">
            <a:avLst/>
          </a:prstGeom>
        </p:spPr>
        <p:txBody>
          <a:bodyPr vert="horz" lIns="91440" tIns="45720" rIns="91440" bIns="45720" rtlCol="0" anchor="t">
            <a:noAutofit/>
          </a:bodyPr>
          <a:lstStyle>
            <a:lvl1pPr marL="1828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600" kern="120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1000" kern="1200">
                <a:solidFill>
                  <a:schemeClr val="tx1">
                    <a:lumMod val="75000"/>
                    <a:lumOff val="25000"/>
                  </a:schemeClr>
                </a:solidFill>
                <a:latin typeface="+mn-lt"/>
                <a:ea typeface="+mn-ea"/>
                <a:cs typeface="+mn-cs"/>
              </a:defRPr>
            </a:lvl3pPr>
            <a:lvl4pPr marL="1371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4pPr>
            <a:lvl5pPr marL="18288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5pPr>
            <a:lvl6pPr marL="22860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6pPr>
            <a:lvl7pPr marL="27432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7pPr>
            <a:lvl8pPr marL="32004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8pPr>
            <a:lvl9pPr marL="365760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kumimoji="1" sz="900" kern="1200">
                <a:solidFill>
                  <a:schemeClr val="tx1">
                    <a:lumMod val="75000"/>
                    <a:lumOff val="25000"/>
                  </a:schemeClr>
                </a:solidFill>
                <a:latin typeface="+mn-lt"/>
                <a:ea typeface="+mn-ea"/>
                <a:cs typeface="+mn-cs"/>
              </a:defRPr>
            </a:lvl9pPr>
          </a:lstStyle>
          <a:p>
            <a:r>
              <a:rPr lang="ja-JP" altLang="en-US" dirty="0" smtClean="0"/>
              <a:t>他社ウェブサイトからのリンク</a:t>
            </a:r>
            <a:endParaRPr lang="ja-JP" altLang="en-US" dirty="0"/>
          </a:p>
        </p:txBody>
      </p:sp>
      <p:pic>
        <p:nvPicPr>
          <p:cNvPr id="23" name="図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28843" y="341032"/>
            <a:ext cx="2105714" cy="2160191"/>
          </a:xfrm>
          <a:prstGeom prst="rect">
            <a:avLst/>
          </a:prstGeom>
        </p:spPr>
      </p:pic>
      <p:pic>
        <p:nvPicPr>
          <p:cNvPr id="24" name="図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72200" y="908720"/>
            <a:ext cx="2105978" cy="2160461"/>
          </a:xfrm>
          <a:prstGeom prst="rect">
            <a:avLst/>
          </a:prstGeom>
        </p:spPr>
      </p:pic>
    </p:spTree>
    <p:extLst>
      <p:ext uri="{BB962C8B-B14F-4D97-AF65-F5344CB8AC3E}">
        <p14:creationId xmlns:p14="http://schemas.microsoft.com/office/powerpoint/2010/main" val="27568340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スリップストリーム">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3296</TotalTime>
  <Words>593</Words>
  <Application>Microsoft Office PowerPoint</Application>
  <PresentationFormat>画面に合わせる (4:3)</PresentationFormat>
  <Paragraphs>128</Paragraphs>
  <Slides>10</Slides>
  <Notes>10</Notes>
  <HiddenSlides>0</HiddenSlides>
  <MMClips>0</MMClips>
  <ScaleCrop>false</ScaleCrop>
  <HeadingPairs>
    <vt:vector size="4" baseType="variant">
      <vt:variant>
        <vt:lpstr>テーマ</vt:lpstr>
      </vt:variant>
      <vt:variant>
        <vt:i4>1</vt:i4>
      </vt:variant>
      <vt:variant>
        <vt:lpstr>スライド タイトル</vt:lpstr>
      </vt:variant>
      <vt:variant>
        <vt:i4>10</vt:i4>
      </vt:variant>
    </vt:vector>
  </HeadingPairs>
  <TitlesOfParts>
    <vt:vector size="11" baseType="lpstr">
      <vt:lpstr>スリップストリーム</vt:lpstr>
      <vt:lpstr>ウェブマガジン mobile news企画書 </vt:lpstr>
      <vt:lpstr>PowerPoint プレゼンテーション</vt:lpstr>
      <vt:lpstr>企画理由</vt:lpstr>
      <vt:lpstr>結論</vt:lpstr>
      <vt:lpstr>コンテンツ</vt:lpstr>
      <vt:lpstr>市場</vt:lpstr>
      <vt:lpstr>収支</vt:lpstr>
      <vt:lpstr>配信時期</vt:lpstr>
      <vt:lpstr>投入場所</vt:lpstr>
      <vt:lpstr>総括</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オンラインマガジン mobile news企画書</dc:title>
  <dc:creator>赤塚　功</dc:creator>
  <cp:lastModifiedBy>赤塚　功</cp:lastModifiedBy>
  <cp:revision>72</cp:revision>
  <dcterms:created xsi:type="dcterms:W3CDTF">2010-09-22T04:22:22Z</dcterms:created>
  <dcterms:modified xsi:type="dcterms:W3CDTF">2010-12-15T08:30:28Z</dcterms:modified>
</cp:coreProperties>
</file>