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theme/themeOverride1.xml" ContentType="application/vnd.openxmlformats-officedocument.themeOverride+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charts/chart1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17"/>
  </p:handoutMasterIdLst>
  <p:sldIdLst>
    <p:sldId id="256" r:id="rId2"/>
    <p:sldId id="260" r:id="rId3"/>
    <p:sldId id="264" r:id="rId4"/>
    <p:sldId id="263" r:id="rId5"/>
    <p:sldId id="262" r:id="rId6"/>
    <p:sldId id="261" r:id="rId7"/>
    <p:sldId id="258" r:id="rId8"/>
    <p:sldId id="270" r:id="rId9"/>
    <p:sldId id="272" r:id="rId10"/>
    <p:sldId id="271" r:id="rId11"/>
    <p:sldId id="273" r:id="rId12"/>
    <p:sldId id="274" r:id="rId13"/>
    <p:sldId id="275" r:id="rId14"/>
    <p:sldId id="276" r:id="rId15"/>
    <p:sldId id="277" r:id="rId16"/>
  </p:sldIdLst>
  <p:sldSz cx="6858000" cy="9144000" type="screen4x3"/>
  <p:notesSz cx="9939338" cy="68072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083E6E3-FA7D-4D7B-A595-EF9225AFEA82}" styleName="淡色スタイル 1 - アクセント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D27102A9-8310-4765-A935-A1911B00CA55}" styleName="淡色スタイル 1 - アクセント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68D230F3-CF80-4859-8CE7-A43EE81993B5}" styleName="淡色スタイル 1 - アクセント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912C8C85-51F0-491E-9774-3900AFEF0FD7}" styleName="淡色スタイル 2 - アクセント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E8B1032C-EA38-4F05-BA0D-38AFFFC7BED3}" styleName="淡色スタイル 3 - アクセント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7153" autoAdjust="0"/>
  </p:normalViewPr>
  <p:slideViewPr>
    <p:cSldViewPr>
      <p:cViewPr>
        <p:scale>
          <a:sx n="78" d="100"/>
          <a:sy n="78" d="100"/>
        </p:scale>
        <p:origin x="-1092" y="-72"/>
      </p:cViewPr>
      <p:guideLst>
        <p:guide orient="horz" pos="288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___1.xlsx"/></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Excel_______9.xlsx"/></Relationships>
</file>

<file path=ppt/charts/_rels/chart11.xml.rels><?xml version="1.0" encoding="UTF-8" standalone="yes"?>
<Relationships xmlns="http://schemas.openxmlformats.org/package/2006/relationships"><Relationship Id="rId1" Type="http://schemas.openxmlformats.org/officeDocument/2006/relationships/package" Target="../embeddings/Microsoft_Excel_______10.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______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______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______4.xlsx"/></Relationships>
</file>

<file path=ppt/charts/_rels/chart5.xml.rels><?xml version="1.0" encoding="UTF-8" standalone="yes"?>
<Relationships xmlns="http://schemas.openxmlformats.org/package/2006/relationships"><Relationship Id="rId2" Type="http://schemas.openxmlformats.org/officeDocument/2006/relationships/package" Target="../embeddings/Microsoft_Excel_______5.xlsx"/><Relationship Id="rId1" Type="http://schemas.openxmlformats.org/officeDocument/2006/relationships/themeOverride" Target="../theme/themeOverride1.xml"/></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______6.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______7.xlsx"/></Relationships>
</file>

<file path=ppt/charts/_rels/chart8.xml.rels><?xml version="1.0" encoding="UTF-8" standalone="yes"?>
<Relationships xmlns="http://schemas.openxmlformats.org/package/2006/relationships"><Relationship Id="rId1" Type="http://schemas.openxmlformats.org/officeDocument/2006/relationships/oleObject" Target="Microsoft%20PowerPoint%20&#20869;&#12398;&#12464;&#12521;&#12501;" TargetMode="External"/></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______8.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ja-JP" altLang="en-US" sz="1800" dirty="0"/>
              <a:t>携帯端末</a:t>
            </a:r>
            <a:r>
              <a:rPr lang="ja-JP" altLang="en-US" sz="1800" dirty="0" smtClean="0"/>
              <a:t>の</a:t>
            </a:r>
            <a:r>
              <a:rPr lang="en-US" altLang="ja-JP" sz="1800" dirty="0" smtClean="0"/>
              <a:t>2010</a:t>
            </a:r>
            <a:r>
              <a:rPr lang="ja-JP" altLang="en-US" sz="1800" dirty="0" smtClean="0"/>
              <a:t>年シェア</a:t>
            </a:r>
            <a:r>
              <a:rPr lang="ja-JP" altLang="en-US" sz="1800" dirty="0"/>
              <a:t>（％）</a:t>
            </a:r>
          </a:p>
        </c:rich>
      </c:tx>
      <c:layout/>
      <c:overlay val="0"/>
    </c:title>
    <c:autoTitleDeleted val="0"/>
    <c:view3D>
      <c:rotX val="30"/>
      <c:rotY val="0"/>
      <c:rAngAx val="0"/>
      <c:perspective val="30"/>
    </c:view3D>
    <c:floor>
      <c:thickness val="0"/>
    </c:floor>
    <c:sideWall>
      <c:thickness val="0"/>
    </c:sideWall>
    <c:backWall>
      <c:thickness val="0"/>
    </c:backWall>
    <c:plotArea>
      <c:layout/>
      <c:pie3DChart>
        <c:varyColors val="1"/>
        <c:ser>
          <c:idx val="0"/>
          <c:order val="0"/>
          <c:tx>
            <c:strRef>
              <c:f>Sheet1!$B$1</c:f>
              <c:strCache>
                <c:ptCount val="1"/>
                <c:pt idx="0">
                  <c:v>携帯端末のシェア（％）</c:v>
                </c:pt>
              </c:strCache>
            </c:strRef>
          </c:tx>
          <c:dLbls>
            <c:txPr>
              <a:bodyPr/>
              <a:lstStyle/>
              <a:p>
                <a:pPr>
                  <a:defRPr sz="1100"/>
                </a:pPr>
                <a:endParaRPr lang="ja-JP"/>
              </a:p>
            </c:txPr>
            <c:showLegendKey val="0"/>
            <c:showVal val="0"/>
            <c:showCatName val="1"/>
            <c:showSerName val="0"/>
            <c:showPercent val="1"/>
            <c:showBubbleSize val="0"/>
            <c:showLeaderLines val="0"/>
          </c:dLbls>
          <c:cat>
            <c:strRef>
              <c:f>Sheet1!$A$2:$A$8</c:f>
              <c:strCache>
                <c:ptCount val="7"/>
                <c:pt idx="0">
                  <c:v>X-100</c:v>
                </c:pt>
                <c:pt idx="1">
                  <c:v>X-101</c:v>
                </c:pt>
                <c:pt idx="2">
                  <c:v>X-102</c:v>
                </c:pt>
                <c:pt idx="3">
                  <c:v>X-103</c:v>
                </c:pt>
                <c:pt idx="4">
                  <c:v>X-104</c:v>
                </c:pt>
                <c:pt idx="5">
                  <c:v>X-105</c:v>
                </c:pt>
                <c:pt idx="6">
                  <c:v>その他</c:v>
                </c:pt>
              </c:strCache>
            </c:strRef>
          </c:cat>
          <c:val>
            <c:numRef>
              <c:f>Sheet1!$B$2:$B$8</c:f>
              <c:numCache>
                <c:formatCode>General</c:formatCode>
                <c:ptCount val="7"/>
                <c:pt idx="0">
                  <c:v>6</c:v>
                </c:pt>
                <c:pt idx="1">
                  <c:v>15</c:v>
                </c:pt>
                <c:pt idx="2">
                  <c:v>7</c:v>
                </c:pt>
                <c:pt idx="3">
                  <c:v>26</c:v>
                </c:pt>
                <c:pt idx="4">
                  <c:v>15</c:v>
                </c:pt>
                <c:pt idx="5">
                  <c:v>8</c:v>
                </c:pt>
                <c:pt idx="6">
                  <c:v>23</c:v>
                </c:pt>
              </c:numCache>
            </c:numRef>
          </c:val>
        </c:ser>
        <c:dLbls>
          <c:showLegendKey val="0"/>
          <c:showVal val="0"/>
          <c:showCatName val="0"/>
          <c:showSerName val="0"/>
          <c:showPercent val="1"/>
          <c:showBubbleSize val="0"/>
          <c:showLeaderLines val="0"/>
        </c:dLbls>
      </c:pie3DChart>
    </c:plotArea>
    <c:legend>
      <c:legendPos val="r"/>
      <c:layout>
        <c:manualLayout>
          <c:xMode val="edge"/>
          <c:yMode val="edge"/>
          <c:x val="0.75452077865266842"/>
          <c:y val="0.16639337270341206"/>
          <c:w val="0.21770144356955382"/>
          <c:h val="0.77304658792650915"/>
        </c:manualLayout>
      </c:layout>
      <c:overlay val="0"/>
    </c:legend>
    <c:plotVisOnly val="1"/>
    <c:dispBlanksAs val="gap"/>
    <c:showDLblsOverMax val="0"/>
  </c:chart>
  <c:sp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c:spPr>
  <c:txPr>
    <a:bodyPr/>
    <a:lstStyle/>
    <a:p>
      <a:pPr>
        <a:defRPr sz="1800"/>
      </a:pPr>
      <a:endParaRPr lang="ja-JP"/>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title>
    <c:autoTitleDeleted val="0"/>
    <c:plotArea>
      <c:layout/>
      <c:pieChart>
        <c:varyColors val="1"/>
        <c:ser>
          <c:idx val="0"/>
          <c:order val="0"/>
          <c:tx>
            <c:strRef>
              <c:f>Sheet1!$B$1</c:f>
              <c:strCache>
                <c:ptCount val="1"/>
                <c:pt idx="0">
                  <c:v>制作費用（500万円）内訳</c:v>
                </c:pt>
              </c:strCache>
            </c:strRef>
          </c:tx>
          <c:dLbls>
            <c:dLbl>
              <c:idx val="0"/>
              <c:spPr/>
              <c:txPr>
                <a:bodyPr/>
                <a:lstStyle/>
                <a:p>
                  <a:pPr>
                    <a:defRPr sz="1200"/>
                  </a:pPr>
                  <a:endParaRPr lang="ja-JP"/>
                </a:p>
              </c:txPr>
              <c:showLegendKey val="0"/>
              <c:showVal val="1"/>
              <c:showCatName val="1"/>
              <c:showSerName val="0"/>
              <c:showPercent val="0"/>
              <c:showBubbleSize val="0"/>
            </c:dLbl>
            <c:dLbl>
              <c:idx val="1"/>
              <c:layout/>
              <c:tx>
                <c:rich>
                  <a:bodyPr/>
                  <a:lstStyle/>
                  <a:p>
                    <a:r>
                      <a:rPr lang="ja-JP" altLang="en-US" sz="1200" dirty="0"/>
                      <a:t>素材編集費</a:t>
                    </a:r>
                    <a:r>
                      <a:rPr lang="en-US" altLang="ja-JP" sz="1200" dirty="0"/>
                      <a:t>, ¥400,000</a:t>
                    </a:r>
                  </a:p>
                </c:rich>
              </c:tx>
              <c:showLegendKey val="0"/>
              <c:showVal val="1"/>
              <c:showCatName val="1"/>
              <c:showSerName val="0"/>
              <c:showPercent val="0"/>
              <c:showBubbleSize val="0"/>
            </c:dLbl>
            <c:dLbl>
              <c:idx val="2"/>
              <c:spPr/>
              <c:txPr>
                <a:bodyPr/>
                <a:lstStyle/>
                <a:p>
                  <a:pPr>
                    <a:defRPr sz="1200"/>
                  </a:pPr>
                  <a:endParaRPr lang="ja-JP"/>
                </a:p>
              </c:txPr>
              <c:showLegendKey val="0"/>
              <c:showVal val="1"/>
              <c:showCatName val="1"/>
              <c:showSerName val="0"/>
              <c:showPercent val="0"/>
              <c:showBubbleSize val="0"/>
            </c:dLbl>
            <c:dLbl>
              <c:idx val="3"/>
              <c:spPr/>
              <c:txPr>
                <a:bodyPr/>
                <a:lstStyle/>
                <a:p>
                  <a:pPr>
                    <a:defRPr sz="1200"/>
                  </a:pPr>
                  <a:endParaRPr lang="ja-JP"/>
                </a:p>
              </c:txPr>
              <c:showLegendKey val="0"/>
              <c:showVal val="1"/>
              <c:showCatName val="1"/>
              <c:showSerName val="0"/>
              <c:showPercent val="0"/>
              <c:showBubbleSize val="0"/>
            </c:dLbl>
            <c:dLbl>
              <c:idx val="4"/>
              <c:layout/>
              <c:tx>
                <c:rich>
                  <a:bodyPr/>
                  <a:lstStyle/>
                  <a:p>
                    <a:pPr>
                      <a:defRPr sz="1200"/>
                    </a:pPr>
                    <a:r>
                      <a:rPr lang="ja-JP" altLang="en-US" sz="1200" dirty="0"/>
                      <a:t>雑費</a:t>
                    </a:r>
                    <a:r>
                      <a:rPr lang="en-US" altLang="ja-JP" sz="1200"/>
                      <a:t>, ¥500,000</a:t>
                    </a:r>
                  </a:p>
                </c:rich>
              </c:tx>
              <c:spPr/>
              <c:showLegendKey val="0"/>
              <c:showVal val="1"/>
              <c:showCatName val="1"/>
              <c:showSerName val="0"/>
              <c:showPercent val="0"/>
              <c:showBubbleSize val="0"/>
            </c:dLbl>
            <c:showLegendKey val="0"/>
            <c:showVal val="1"/>
            <c:showCatName val="1"/>
            <c:showSerName val="0"/>
            <c:showPercent val="0"/>
            <c:showBubbleSize val="0"/>
            <c:showLeaderLines val="1"/>
          </c:dLbls>
          <c:cat>
            <c:strRef>
              <c:f>Sheet1!$A$2:$A$6</c:f>
              <c:strCache>
                <c:ptCount val="5"/>
                <c:pt idx="0">
                  <c:v>取材原稿料</c:v>
                </c:pt>
                <c:pt idx="1">
                  <c:v>素材編集費</c:v>
                </c:pt>
                <c:pt idx="2">
                  <c:v>チェック校正費</c:v>
                </c:pt>
                <c:pt idx="3">
                  <c:v>交通費</c:v>
                </c:pt>
                <c:pt idx="4">
                  <c:v>雑費</c:v>
                </c:pt>
              </c:strCache>
            </c:strRef>
          </c:cat>
          <c:val>
            <c:numRef>
              <c:f>Sheet1!$B$2:$B$6</c:f>
              <c:numCache>
                <c:formatCode>"¥"#,##0_);[Red]\("¥"#,##0\)</c:formatCode>
                <c:ptCount val="5"/>
                <c:pt idx="0">
                  <c:v>1200000</c:v>
                </c:pt>
                <c:pt idx="1">
                  <c:v>400000</c:v>
                </c:pt>
                <c:pt idx="2">
                  <c:v>600000</c:v>
                </c:pt>
                <c:pt idx="3">
                  <c:v>300000</c:v>
                </c:pt>
                <c:pt idx="4">
                  <c:v>500000</c:v>
                </c:pt>
              </c:numCache>
            </c:numRef>
          </c:val>
        </c:ser>
        <c:dLbls>
          <c:showLegendKey val="0"/>
          <c:showVal val="0"/>
          <c:showCatName val="1"/>
          <c:showSerName val="0"/>
          <c:showPercent val="0"/>
          <c:showBubbleSize val="0"/>
          <c:showLeaderLines val="1"/>
        </c:dLbls>
        <c:firstSliceAng val="0"/>
      </c:pieChart>
    </c:plotArea>
    <c:plotVisOnly val="1"/>
    <c:dispBlanksAs val="gap"/>
    <c:showDLblsOverMax val="0"/>
  </c:chart>
  <c:sp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c:spPr>
  <c:txPr>
    <a:bodyPr/>
    <a:lstStyle/>
    <a:p>
      <a:pPr>
        <a:defRPr sz="1800"/>
      </a:pPr>
      <a:endParaRPr lang="ja-JP"/>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title>
    <c:autoTitleDeleted val="0"/>
    <c:plotArea>
      <c:layout/>
      <c:pieChart>
        <c:varyColors val="1"/>
        <c:ser>
          <c:idx val="0"/>
          <c:order val="0"/>
          <c:tx>
            <c:strRef>
              <c:f>Sheet1!$B$1</c:f>
              <c:strCache>
                <c:ptCount val="1"/>
                <c:pt idx="0">
                  <c:v>月間広告売上（800万円）内訳</c:v>
                </c:pt>
              </c:strCache>
            </c:strRef>
          </c:tx>
          <c:dLbls>
            <c:dLbl>
              <c:idx val="0"/>
              <c:spPr/>
              <c:txPr>
                <a:bodyPr/>
                <a:lstStyle/>
                <a:p>
                  <a:pPr>
                    <a:defRPr sz="1000"/>
                  </a:pPr>
                  <a:endParaRPr lang="ja-JP"/>
                </a:p>
              </c:txPr>
              <c:showLegendKey val="0"/>
              <c:showVal val="0"/>
              <c:showCatName val="1"/>
              <c:showSerName val="0"/>
              <c:showPercent val="1"/>
              <c:showBubbleSize val="0"/>
            </c:dLbl>
            <c:dLbl>
              <c:idx val="1"/>
              <c:spPr/>
              <c:txPr>
                <a:bodyPr/>
                <a:lstStyle/>
                <a:p>
                  <a:pPr>
                    <a:defRPr sz="1000"/>
                  </a:pPr>
                  <a:endParaRPr lang="ja-JP"/>
                </a:p>
              </c:txPr>
              <c:showLegendKey val="0"/>
              <c:showVal val="0"/>
              <c:showCatName val="1"/>
              <c:showSerName val="0"/>
              <c:showPercent val="1"/>
              <c:showBubbleSize val="0"/>
            </c:dLbl>
            <c:dLbl>
              <c:idx val="2"/>
              <c:spPr/>
              <c:txPr>
                <a:bodyPr/>
                <a:lstStyle/>
                <a:p>
                  <a:pPr>
                    <a:defRPr sz="1000"/>
                  </a:pPr>
                  <a:endParaRPr lang="ja-JP"/>
                </a:p>
              </c:txPr>
              <c:showLegendKey val="0"/>
              <c:showVal val="0"/>
              <c:showCatName val="1"/>
              <c:showSerName val="0"/>
              <c:showPercent val="1"/>
              <c:showBubbleSize val="0"/>
            </c:dLbl>
            <c:dLbl>
              <c:idx val="3"/>
              <c:layout/>
              <c:tx>
                <c:rich>
                  <a:bodyPr/>
                  <a:lstStyle/>
                  <a:p>
                    <a:pPr>
                      <a:defRPr sz="1000"/>
                    </a:pPr>
                    <a:r>
                      <a:rPr lang="ja-JP" altLang="en-US" smtClean="0"/>
                      <a:t>アフィリエイト</a:t>
                    </a:r>
                    <a:r>
                      <a:rPr lang="en-US" altLang="ja-JP" smtClean="0"/>
                      <a:t/>
                    </a:r>
                    <a:br>
                      <a:rPr lang="en-US" altLang="ja-JP" smtClean="0"/>
                    </a:br>
                    <a:r>
                      <a:rPr lang="ja-JP" altLang="en-US" smtClean="0"/>
                      <a:t>広告</a:t>
                    </a:r>
                    <a:r>
                      <a:rPr lang="ja-JP" altLang="en-US"/>
                      <a:t>
</a:t>
                    </a:r>
                    <a:r>
                      <a:rPr lang="en-US" altLang="ja-JP" dirty="0"/>
                      <a:t>10%</a:t>
                    </a:r>
                  </a:p>
                </c:rich>
              </c:tx>
              <c:spPr/>
              <c:showLegendKey val="0"/>
              <c:showVal val="0"/>
              <c:showCatName val="1"/>
              <c:showSerName val="0"/>
              <c:showPercent val="1"/>
              <c:showBubbleSize val="0"/>
            </c:dLbl>
            <c:txPr>
              <a:bodyPr/>
              <a:lstStyle/>
              <a:p>
                <a:pPr>
                  <a:defRPr sz="1200"/>
                </a:pPr>
                <a:endParaRPr lang="ja-JP"/>
              </a:p>
            </c:txPr>
            <c:showLegendKey val="0"/>
            <c:showVal val="0"/>
            <c:showCatName val="1"/>
            <c:showSerName val="0"/>
            <c:showPercent val="1"/>
            <c:showBubbleSize val="0"/>
            <c:showLeaderLines val="1"/>
          </c:dLbls>
          <c:cat>
            <c:strRef>
              <c:f>Sheet1!$A$2:$A$5</c:f>
              <c:strCache>
                <c:ptCount val="4"/>
                <c:pt idx="0">
                  <c:v>トップバナー広告</c:v>
                </c:pt>
                <c:pt idx="1">
                  <c:v>サイド・リスティング広告</c:v>
                </c:pt>
                <c:pt idx="2">
                  <c:v>企画ページ広告</c:v>
                </c:pt>
                <c:pt idx="3">
                  <c:v>アフィリエイト広告</c:v>
                </c:pt>
              </c:strCache>
            </c:strRef>
          </c:cat>
          <c:val>
            <c:numRef>
              <c:f>Sheet1!$B$2:$B$5</c:f>
              <c:numCache>
                <c:formatCode>"¥"#,##0_);[Red]\("¥"#,##0\)</c:formatCode>
                <c:ptCount val="4"/>
                <c:pt idx="0">
                  <c:v>2400000</c:v>
                </c:pt>
                <c:pt idx="1">
                  <c:v>3600000</c:v>
                </c:pt>
                <c:pt idx="2">
                  <c:v>1200000</c:v>
                </c:pt>
                <c:pt idx="3">
                  <c:v>800000</c:v>
                </c:pt>
              </c:numCache>
            </c:numRef>
          </c:val>
        </c:ser>
        <c:dLbls>
          <c:showLegendKey val="0"/>
          <c:showVal val="0"/>
          <c:showCatName val="1"/>
          <c:showSerName val="0"/>
          <c:showPercent val="1"/>
          <c:showBubbleSize val="0"/>
          <c:showLeaderLines val="1"/>
        </c:dLbls>
        <c:firstSliceAng val="0"/>
      </c:pieChart>
    </c:plotArea>
    <c:plotVisOnly val="1"/>
    <c:dispBlanksAs val="gap"/>
    <c:showDLblsOverMax val="0"/>
  </c:chart>
  <c:sp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c:spPr>
  <c:txPr>
    <a:bodyPr/>
    <a:lstStyle/>
    <a:p>
      <a:pPr>
        <a:defRPr sz="1800"/>
      </a:pPr>
      <a:endParaRPr lang="ja-JP"/>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ltLang="ja-JP" sz="1800" dirty="0" smtClean="0"/>
              <a:t> </a:t>
            </a:r>
            <a:r>
              <a:rPr lang="ja-JP" altLang="en-US" sz="1800" dirty="0" smtClean="0"/>
              <a:t>　</a:t>
            </a:r>
            <a:endParaRPr lang="ja-JP" altLang="en-US" sz="1800" dirty="0"/>
          </a:p>
        </c:rich>
      </c:tx>
      <c:layout/>
      <c:overlay val="0"/>
    </c:title>
    <c:autoTitleDeleted val="0"/>
    <c:view3D>
      <c:rotX val="30"/>
      <c:rotY val="0"/>
      <c:rAngAx val="0"/>
      <c:perspective val="30"/>
    </c:view3D>
    <c:floor>
      <c:thickness val="0"/>
    </c:floor>
    <c:sideWall>
      <c:thickness val="0"/>
    </c:sideWall>
    <c:backWall>
      <c:thickness val="0"/>
    </c:backWall>
    <c:plotArea>
      <c:layout>
        <c:manualLayout>
          <c:layoutTarget val="inner"/>
          <c:xMode val="edge"/>
          <c:yMode val="edge"/>
          <c:x val="0.10520691163604549"/>
          <c:y val="0.23489566929133859"/>
          <c:w val="0.63400940507436565"/>
          <c:h val="0.66520866141732282"/>
        </c:manualLayout>
      </c:layout>
      <c:pie3DChart>
        <c:varyColors val="1"/>
        <c:ser>
          <c:idx val="0"/>
          <c:order val="0"/>
          <c:tx>
            <c:strRef>
              <c:f>Sheet1!$B$1</c:f>
              <c:strCache>
                <c:ptCount val="1"/>
                <c:pt idx="0">
                  <c:v>携帯端末のシェア（％）</c:v>
                </c:pt>
              </c:strCache>
            </c:strRef>
          </c:tx>
          <c:dLbls>
            <c:txPr>
              <a:bodyPr/>
              <a:lstStyle/>
              <a:p>
                <a:pPr>
                  <a:defRPr sz="1100"/>
                </a:pPr>
                <a:endParaRPr lang="ja-JP"/>
              </a:p>
            </c:txPr>
            <c:showLegendKey val="0"/>
            <c:showVal val="0"/>
            <c:showCatName val="1"/>
            <c:showSerName val="0"/>
            <c:showPercent val="1"/>
            <c:showBubbleSize val="0"/>
            <c:showLeaderLines val="0"/>
          </c:dLbls>
          <c:cat>
            <c:strRef>
              <c:f>Sheet1!$A$2:$A$8</c:f>
              <c:strCache>
                <c:ptCount val="7"/>
                <c:pt idx="0">
                  <c:v>X-100</c:v>
                </c:pt>
                <c:pt idx="1">
                  <c:v>X-101</c:v>
                </c:pt>
                <c:pt idx="2">
                  <c:v>X-102</c:v>
                </c:pt>
                <c:pt idx="3">
                  <c:v>X-103</c:v>
                </c:pt>
                <c:pt idx="4">
                  <c:v>X-104</c:v>
                </c:pt>
                <c:pt idx="5">
                  <c:v>X-105</c:v>
                </c:pt>
                <c:pt idx="6">
                  <c:v>others</c:v>
                </c:pt>
              </c:strCache>
            </c:strRef>
          </c:cat>
          <c:val>
            <c:numRef>
              <c:f>Sheet1!$B$2:$B$8</c:f>
              <c:numCache>
                <c:formatCode>General</c:formatCode>
                <c:ptCount val="7"/>
                <c:pt idx="0">
                  <c:v>12</c:v>
                </c:pt>
                <c:pt idx="1">
                  <c:v>12</c:v>
                </c:pt>
                <c:pt idx="2">
                  <c:v>13</c:v>
                </c:pt>
                <c:pt idx="3">
                  <c:v>32</c:v>
                </c:pt>
                <c:pt idx="4">
                  <c:v>11</c:v>
                </c:pt>
                <c:pt idx="5">
                  <c:v>12</c:v>
                </c:pt>
                <c:pt idx="6">
                  <c:v>8</c:v>
                </c:pt>
              </c:numCache>
            </c:numRef>
          </c:val>
        </c:ser>
        <c:dLbls>
          <c:showLegendKey val="0"/>
          <c:showVal val="0"/>
          <c:showCatName val="0"/>
          <c:showSerName val="0"/>
          <c:showPercent val="1"/>
          <c:showBubbleSize val="0"/>
          <c:showLeaderLines val="0"/>
        </c:dLbls>
      </c:pie3DChart>
    </c:plotArea>
    <c:legend>
      <c:legendPos val="r"/>
      <c:legendEntry>
        <c:idx val="6"/>
        <c:txPr>
          <a:bodyPr/>
          <a:lstStyle/>
          <a:p>
            <a:pPr>
              <a:defRPr sz="1800"/>
            </a:pPr>
            <a:endParaRPr lang="ja-JP"/>
          </a:p>
        </c:txPr>
      </c:legendEntry>
      <c:layout>
        <c:manualLayout>
          <c:xMode val="edge"/>
          <c:yMode val="edge"/>
          <c:x val="0.75452077865266842"/>
          <c:y val="0.16639337270341206"/>
          <c:w val="0.21770144356955382"/>
          <c:h val="0.77304658792650915"/>
        </c:manualLayout>
      </c:layout>
      <c:overlay val="0"/>
    </c:legend>
    <c:plotVisOnly val="1"/>
    <c:dispBlanksAs val="gap"/>
    <c:showDLblsOverMax val="0"/>
  </c:chart>
  <c:sp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c:spPr>
  <c:txPr>
    <a:bodyPr/>
    <a:lstStyle/>
    <a:p>
      <a:pPr>
        <a:defRPr sz="1800"/>
      </a:pPr>
      <a:endParaRPr lang="ja-JP"/>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ja-JP" altLang="en-US" sz="1800" dirty="0"/>
              <a:t>携帯端末の</a:t>
            </a:r>
            <a:r>
              <a:rPr lang="ja-JP" altLang="en-US" sz="1800" dirty="0" smtClean="0"/>
              <a:t>シェア比較（</a:t>
            </a:r>
            <a:r>
              <a:rPr lang="ja-JP" altLang="en-US" sz="1800" dirty="0"/>
              <a:t>％）</a:t>
            </a:r>
          </a:p>
        </c:rich>
      </c:tx>
      <c:layout/>
      <c:overlay val="0"/>
    </c:title>
    <c:autoTitleDeleted val="0"/>
    <c:view3D>
      <c:rotX val="30"/>
      <c:rotY val="20"/>
      <c:rAngAx val="0"/>
      <c:perspective val="30"/>
    </c:view3D>
    <c:floor>
      <c:thickness val="0"/>
      <c:spPr>
        <a:ln>
          <a:solidFill>
            <a:schemeClr val="accent1"/>
          </a:solidFill>
        </a:ln>
      </c:spPr>
    </c:floor>
    <c:sideWall>
      <c:thickness val="0"/>
      <c:sp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solidFill>
            <a:srgbClr val="0070C0"/>
          </a:solidFill>
        </a:ln>
      </c:spPr>
    </c:sideWall>
    <c:backWall>
      <c:thickness val="0"/>
      <c:sp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solidFill>
            <a:srgbClr val="0070C0"/>
          </a:solidFill>
        </a:ln>
      </c:spPr>
    </c:backWall>
    <c:plotArea>
      <c:layout/>
      <c:bar3DChart>
        <c:barDir val="col"/>
        <c:grouping val="standard"/>
        <c:varyColors val="0"/>
        <c:ser>
          <c:idx val="0"/>
          <c:order val="0"/>
          <c:tx>
            <c:strRef>
              <c:f>Sheet1!$B$1</c:f>
              <c:strCache>
                <c:ptCount val="1"/>
                <c:pt idx="0">
                  <c:v>2010年シェア（％）</c:v>
                </c:pt>
              </c:strCache>
            </c:strRef>
          </c:tx>
          <c:invertIfNegative val="0"/>
          <c:dLbls>
            <c:txPr>
              <a:bodyPr anchor="b" anchorCtr="0"/>
              <a:lstStyle/>
              <a:p>
                <a:pPr>
                  <a:defRPr>
                    <a:solidFill>
                      <a:schemeClr val="tx2"/>
                    </a:solidFill>
                  </a:defRPr>
                </a:pPr>
                <a:endParaRPr lang="ja-JP"/>
              </a:p>
            </c:txPr>
            <c:showLegendKey val="0"/>
            <c:showVal val="1"/>
            <c:showCatName val="0"/>
            <c:showSerName val="0"/>
            <c:showPercent val="0"/>
            <c:showBubbleSize val="0"/>
            <c:showLeaderLines val="0"/>
          </c:dLbls>
          <c:cat>
            <c:strRef>
              <c:f>Sheet1!$A$2:$A$8</c:f>
              <c:strCache>
                <c:ptCount val="7"/>
                <c:pt idx="0">
                  <c:v>X-100</c:v>
                </c:pt>
                <c:pt idx="1">
                  <c:v>X-101</c:v>
                </c:pt>
                <c:pt idx="2">
                  <c:v>X-102</c:v>
                </c:pt>
                <c:pt idx="3">
                  <c:v>X-103</c:v>
                </c:pt>
                <c:pt idx="4">
                  <c:v>X-104</c:v>
                </c:pt>
                <c:pt idx="5">
                  <c:v>X-105</c:v>
                </c:pt>
                <c:pt idx="6">
                  <c:v>その他</c:v>
                </c:pt>
              </c:strCache>
            </c:strRef>
          </c:cat>
          <c:val>
            <c:numRef>
              <c:f>Sheet1!$B$2:$B$8</c:f>
              <c:numCache>
                <c:formatCode>General</c:formatCode>
                <c:ptCount val="7"/>
                <c:pt idx="0">
                  <c:v>6</c:v>
                </c:pt>
                <c:pt idx="1">
                  <c:v>15</c:v>
                </c:pt>
                <c:pt idx="2">
                  <c:v>7</c:v>
                </c:pt>
                <c:pt idx="3">
                  <c:v>26</c:v>
                </c:pt>
                <c:pt idx="4">
                  <c:v>15</c:v>
                </c:pt>
                <c:pt idx="5">
                  <c:v>8</c:v>
                </c:pt>
                <c:pt idx="6">
                  <c:v>23</c:v>
                </c:pt>
              </c:numCache>
            </c:numRef>
          </c:val>
        </c:ser>
        <c:ser>
          <c:idx val="1"/>
          <c:order val="1"/>
          <c:tx>
            <c:strRef>
              <c:f>Sheet1!$C$1</c:f>
              <c:strCache>
                <c:ptCount val="1"/>
                <c:pt idx="0">
                  <c:v>2011年シェア（％）</c:v>
                </c:pt>
              </c:strCache>
            </c:strRef>
          </c:tx>
          <c:invertIfNegative val="0"/>
          <c:dLbls>
            <c:txPr>
              <a:bodyPr anchor="b" anchorCtr="1"/>
              <a:lstStyle/>
              <a:p>
                <a:pPr>
                  <a:defRPr>
                    <a:solidFill>
                      <a:schemeClr val="accent2"/>
                    </a:solidFill>
                  </a:defRPr>
                </a:pPr>
                <a:endParaRPr lang="ja-JP"/>
              </a:p>
            </c:txPr>
            <c:showLegendKey val="0"/>
            <c:showVal val="1"/>
            <c:showCatName val="0"/>
            <c:showSerName val="0"/>
            <c:showPercent val="0"/>
            <c:showBubbleSize val="0"/>
            <c:showLeaderLines val="0"/>
          </c:dLbls>
          <c:cat>
            <c:strRef>
              <c:f>Sheet1!$A$2:$A$8</c:f>
              <c:strCache>
                <c:ptCount val="7"/>
                <c:pt idx="0">
                  <c:v>X-100</c:v>
                </c:pt>
                <c:pt idx="1">
                  <c:v>X-101</c:v>
                </c:pt>
                <c:pt idx="2">
                  <c:v>X-102</c:v>
                </c:pt>
                <c:pt idx="3">
                  <c:v>X-103</c:v>
                </c:pt>
                <c:pt idx="4">
                  <c:v>X-104</c:v>
                </c:pt>
                <c:pt idx="5">
                  <c:v>X-105</c:v>
                </c:pt>
                <c:pt idx="6">
                  <c:v>その他</c:v>
                </c:pt>
              </c:strCache>
            </c:strRef>
          </c:cat>
          <c:val>
            <c:numRef>
              <c:f>Sheet1!$C$2:$C$8</c:f>
              <c:numCache>
                <c:formatCode>General</c:formatCode>
                <c:ptCount val="7"/>
                <c:pt idx="0">
                  <c:v>12</c:v>
                </c:pt>
                <c:pt idx="1">
                  <c:v>12</c:v>
                </c:pt>
                <c:pt idx="2">
                  <c:v>13</c:v>
                </c:pt>
                <c:pt idx="3">
                  <c:v>32</c:v>
                </c:pt>
                <c:pt idx="4">
                  <c:v>11</c:v>
                </c:pt>
                <c:pt idx="5">
                  <c:v>12</c:v>
                </c:pt>
                <c:pt idx="6">
                  <c:v>8</c:v>
                </c:pt>
              </c:numCache>
            </c:numRef>
          </c:val>
        </c:ser>
        <c:dLbls>
          <c:showLegendKey val="0"/>
          <c:showVal val="1"/>
          <c:showCatName val="0"/>
          <c:showSerName val="0"/>
          <c:showPercent val="0"/>
          <c:showBubbleSize val="0"/>
        </c:dLbls>
        <c:gapWidth val="150"/>
        <c:shape val="box"/>
        <c:axId val="152859648"/>
        <c:axId val="34405696"/>
        <c:axId val="32253824"/>
      </c:bar3DChart>
      <c:catAx>
        <c:axId val="152859648"/>
        <c:scaling>
          <c:orientation val="minMax"/>
        </c:scaling>
        <c:delete val="0"/>
        <c:axPos val="b"/>
        <c:majorTickMark val="none"/>
        <c:minorTickMark val="none"/>
        <c:tickLblPos val="nextTo"/>
        <c:crossAx val="34405696"/>
        <c:crosses val="autoZero"/>
        <c:auto val="1"/>
        <c:lblAlgn val="ctr"/>
        <c:lblOffset val="100"/>
        <c:noMultiLvlLbl val="0"/>
      </c:catAx>
      <c:valAx>
        <c:axId val="34405696"/>
        <c:scaling>
          <c:orientation val="minMax"/>
        </c:scaling>
        <c:delete val="1"/>
        <c:axPos val="l"/>
        <c:numFmt formatCode="General" sourceLinked="1"/>
        <c:majorTickMark val="none"/>
        <c:minorTickMark val="none"/>
        <c:tickLblPos val="nextTo"/>
        <c:crossAx val="152859648"/>
        <c:crosses val="autoZero"/>
        <c:crossBetween val="between"/>
      </c:valAx>
      <c:serAx>
        <c:axId val="32253824"/>
        <c:scaling>
          <c:orientation val="minMax"/>
        </c:scaling>
        <c:delete val="1"/>
        <c:axPos val="b"/>
        <c:majorTickMark val="out"/>
        <c:minorTickMark val="none"/>
        <c:tickLblPos val="nextTo"/>
        <c:crossAx val="34405696"/>
        <c:crosses val="autoZero"/>
      </c:serAx>
    </c:plotArea>
    <c:legend>
      <c:legendPos val="t"/>
      <c:layout/>
      <c:overlay val="0"/>
    </c:legend>
    <c:plotVisOnly val="1"/>
    <c:dispBlanksAs val="gap"/>
    <c:showDLblsOverMax val="0"/>
  </c:chart>
  <c:sp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c:spPr>
  <c:txPr>
    <a:bodyPr/>
    <a:lstStyle/>
    <a:p>
      <a:pPr>
        <a:defRPr sz="1800"/>
      </a:pPr>
      <a:endParaRPr lang="ja-JP"/>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ja-JP" altLang="en-US" sz="1800" dirty="0"/>
              <a:t>携帯端末の</a:t>
            </a:r>
            <a:r>
              <a:rPr lang="ja-JP" altLang="en-US" sz="1800" dirty="0" smtClean="0"/>
              <a:t>シェア比較（</a:t>
            </a:r>
            <a:r>
              <a:rPr lang="ja-JP" altLang="en-US" sz="1800" dirty="0"/>
              <a:t>％）</a:t>
            </a:r>
          </a:p>
        </c:rich>
      </c:tx>
      <c:layout/>
      <c:overlay val="0"/>
    </c:title>
    <c:autoTitleDeleted val="0"/>
    <c:plotArea>
      <c:layout/>
      <c:lineChart>
        <c:grouping val="standard"/>
        <c:varyColors val="0"/>
        <c:ser>
          <c:idx val="0"/>
          <c:order val="0"/>
          <c:tx>
            <c:strRef>
              <c:f>Sheet1!$B$1</c:f>
              <c:strCache>
                <c:ptCount val="1"/>
                <c:pt idx="0">
                  <c:v>2010年シェア（％）</c:v>
                </c:pt>
              </c:strCache>
            </c:strRef>
          </c:tx>
          <c:marker>
            <c:symbol val="none"/>
          </c:marker>
          <c:dLbls>
            <c:txPr>
              <a:bodyPr anchor="b" anchorCtr="0"/>
              <a:lstStyle/>
              <a:p>
                <a:pPr>
                  <a:defRPr>
                    <a:solidFill>
                      <a:schemeClr val="tx2"/>
                    </a:solidFill>
                  </a:defRPr>
                </a:pPr>
                <a:endParaRPr lang="ja-JP"/>
              </a:p>
            </c:txPr>
            <c:showLegendKey val="0"/>
            <c:showVal val="1"/>
            <c:showCatName val="0"/>
            <c:showSerName val="0"/>
            <c:showPercent val="0"/>
            <c:showBubbleSize val="0"/>
            <c:showLeaderLines val="0"/>
          </c:dLbls>
          <c:cat>
            <c:strRef>
              <c:f>Sheet1!$A$2:$A$8</c:f>
              <c:strCache>
                <c:ptCount val="7"/>
                <c:pt idx="0">
                  <c:v>X-100</c:v>
                </c:pt>
                <c:pt idx="1">
                  <c:v>X-101</c:v>
                </c:pt>
                <c:pt idx="2">
                  <c:v>X-102</c:v>
                </c:pt>
                <c:pt idx="3">
                  <c:v>X-103</c:v>
                </c:pt>
                <c:pt idx="4">
                  <c:v>X-104</c:v>
                </c:pt>
                <c:pt idx="5">
                  <c:v>X-105</c:v>
                </c:pt>
                <c:pt idx="6">
                  <c:v>その他</c:v>
                </c:pt>
              </c:strCache>
            </c:strRef>
          </c:cat>
          <c:val>
            <c:numRef>
              <c:f>Sheet1!$B$2:$B$8</c:f>
              <c:numCache>
                <c:formatCode>General</c:formatCode>
                <c:ptCount val="7"/>
                <c:pt idx="0">
                  <c:v>6</c:v>
                </c:pt>
                <c:pt idx="1">
                  <c:v>15</c:v>
                </c:pt>
                <c:pt idx="2">
                  <c:v>7</c:v>
                </c:pt>
                <c:pt idx="3">
                  <c:v>26</c:v>
                </c:pt>
                <c:pt idx="4">
                  <c:v>15</c:v>
                </c:pt>
                <c:pt idx="5">
                  <c:v>8</c:v>
                </c:pt>
                <c:pt idx="6">
                  <c:v>23</c:v>
                </c:pt>
              </c:numCache>
            </c:numRef>
          </c:val>
          <c:smooth val="0"/>
        </c:ser>
        <c:ser>
          <c:idx val="1"/>
          <c:order val="1"/>
          <c:tx>
            <c:strRef>
              <c:f>Sheet1!$C$1</c:f>
              <c:strCache>
                <c:ptCount val="1"/>
                <c:pt idx="0">
                  <c:v>2011年シェア（％）</c:v>
                </c:pt>
              </c:strCache>
            </c:strRef>
          </c:tx>
          <c:marker>
            <c:symbol val="none"/>
          </c:marker>
          <c:dLbls>
            <c:txPr>
              <a:bodyPr anchor="b" anchorCtr="1"/>
              <a:lstStyle/>
              <a:p>
                <a:pPr>
                  <a:defRPr>
                    <a:solidFill>
                      <a:schemeClr val="accent2"/>
                    </a:solidFill>
                  </a:defRPr>
                </a:pPr>
                <a:endParaRPr lang="ja-JP"/>
              </a:p>
            </c:txPr>
            <c:showLegendKey val="0"/>
            <c:showVal val="1"/>
            <c:showCatName val="0"/>
            <c:showSerName val="0"/>
            <c:showPercent val="0"/>
            <c:showBubbleSize val="0"/>
            <c:showLeaderLines val="0"/>
          </c:dLbls>
          <c:cat>
            <c:strRef>
              <c:f>Sheet1!$A$2:$A$8</c:f>
              <c:strCache>
                <c:ptCount val="7"/>
                <c:pt idx="0">
                  <c:v>X-100</c:v>
                </c:pt>
                <c:pt idx="1">
                  <c:v>X-101</c:v>
                </c:pt>
                <c:pt idx="2">
                  <c:v>X-102</c:v>
                </c:pt>
                <c:pt idx="3">
                  <c:v>X-103</c:v>
                </c:pt>
                <c:pt idx="4">
                  <c:v>X-104</c:v>
                </c:pt>
                <c:pt idx="5">
                  <c:v>X-105</c:v>
                </c:pt>
                <c:pt idx="6">
                  <c:v>その他</c:v>
                </c:pt>
              </c:strCache>
            </c:strRef>
          </c:cat>
          <c:val>
            <c:numRef>
              <c:f>Sheet1!$C$2:$C$8</c:f>
              <c:numCache>
                <c:formatCode>General</c:formatCode>
                <c:ptCount val="7"/>
                <c:pt idx="0">
                  <c:v>12</c:v>
                </c:pt>
                <c:pt idx="1">
                  <c:v>12</c:v>
                </c:pt>
                <c:pt idx="2">
                  <c:v>13</c:v>
                </c:pt>
                <c:pt idx="3">
                  <c:v>32</c:v>
                </c:pt>
                <c:pt idx="4">
                  <c:v>11</c:v>
                </c:pt>
                <c:pt idx="5">
                  <c:v>12</c:v>
                </c:pt>
                <c:pt idx="6">
                  <c:v>8</c:v>
                </c:pt>
              </c:numCache>
            </c:numRef>
          </c:val>
          <c:smooth val="0"/>
        </c:ser>
        <c:dLbls>
          <c:showLegendKey val="0"/>
          <c:showVal val="1"/>
          <c:showCatName val="0"/>
          <c:showSerName val="0"/>
          <c:showPercent val="0"/>
          <c:showBubbleSize val="0"/>
        </c:dLbls>
        <c:marker val="1"/>
        <c:smooth val="0"/>
        <c:axId val="155240960"/>
        <c:axId val="147299648"/>
      </c:lineChart>
      <c:catAx>
        <c:axId val="155240960"/>
        <c:scaling>
          <c:orientation val="minMax"/>
        </c:scaling>
        <c:delete val="0"/>
        <c:axPos val="b"/>
        <c:majorTickMark val="none"/>
        <c:minorTickMark val="none"/>
        <c:tickLblPos val="nextTo"/>
        <c:crossAx val="147299648"/>
        <c:crosses val="autoZero"/>
        <c:auto val="1"/>
        <c:lblAlgn val="ctr"/>
        <c:lblOffset val="100"/>
        <c:noMultiLvlLbl val="0"/>
      </c:catAx>
      <c:valAx>
        <c:axId val="147299648"/>
        <c:scaling>
          <c:orientation val="minMax"/>
        </c:scaling>
        <c:delete val="1"/>
        <c:axPos val="l"/>
        <c:numFmt formatCode="General" sourceLinked="1"/>
        <c:majorTickMark val="none"/>
        <c:minorTickMark val="none"/>
        <c:tickLblPos val="nextTo"/>
        <c:crossAx val="155240960"/>
        <c:crosses val="autoZero"/>
        <c:crossBetween val="between"/>
      </c:valAx>
      <c:sp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solidFill>
            <a:srgbClr val="0070C0"/>
          </a:solidFill>
        </a:ln>
      </c:spPr>
    </c:plotArea>
    <c:legend>
      <c:legendPos val="t"/>
      <c:layout/>
      <c:overlay val="0"/>
      <c:txPr>
        <a:bodyPr/>
        <a:lstStyle/>
        <a:p>
          <a:pPr rtl="0">
            <a:defRPr/>
          </a:pPr>
          <a:endParaRPr lang="ja-JP"/>
        </a:p>
      </c:txPr>
    </c:legend>
    <c:plotVisOnly val="1"/>
    <c:dispBlanksAs val="gap"/>
    <c:showDLblsOverMax val="0"/>
  </c:chart>
  <c:sp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c:spPr>
  <c:txPr>
    <a:bodyPr/>
    <a:lstStyle/>
    <a:p>
      <a:pPr>
        <a:defRPr sz="1800"/>
      </a:pPr>
      <a:endParaRPr lang="ja-JP"/>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pPr>
            <a:r>
              <a:rPr lang="ja-JP" altLang="en-US" sz="1800" dirty="0"/>
              <a:t>携帯端末の</a:t>
            </a:r>
            <a:r>
              <a:rPr lang="ja-JP" altLang="en-US" sz="1800" dirty="0" smtClean="0"/>
              <a:t>シェア比較（</a:t>
            </a:r>
            <a:r>
              <a:rPr lang="ja-JP" altLang="en-US" sz="1800" dirty="0"/>
              <a:t>％）</a:t>
            </a:r>
          </a:p>
        </c:rich>
      </c:tx>
      <c:layout/>
      <c:overlay val="0"/>
    </c:title>
    <c:autoTitleDeleted val="0"/>
    <c:view3D>
      <c:rotX val="15"/>
      <c:rotY val="20"/>
      <c:rAngAx val="0"/>
      <c:perspective val="30"/>
    </c:view3D>
    <c:floor>
      <c:thickness val="0"/>
    </c:floor>
    <c:sideWall>
      <c:thickness val="0"/>
      <c:sp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solidFill>
            <a:srgbClr val="0070C0"/>
          </a:solidFill>
        </a:ln>
      </c:spPr>
    </c:sideWall>
    <c:backWall>
      <c:thickness val="0"/>
      <c:sp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solidFill>
            <a:srgbClr val="0070C0"/>
          </a:solidFill>
        </a:ln>
      </c:spPr>
    </c:backWall>
    <c:plotArea>
      <c:layout/>
      <c:area3DChart>
        <c:grouping val="standard"/>
        <c:varyColors val="0"/>
        <c:ser>
          <c:idx val="0"/>
          <c:order val="0"/>
          <c:tx>
            <c:strRef>
              <c:f>Sheet1!$B$1</c:f>
              <c:strCache>
                <c:ptCount val="1"/>
                <c:pt idx="0">
                  <c:v>2010年シェア（％）</c:v>
                </c:pt>
              </c:strCache>
            </c:strRef>
          </c:tx>
          <c:cat>
            <c:strRef>
              <c:f>Sheet1!$A$2:$A$8</c:f>
              <c:strCache>
                <c:ptCount val="7"/>
                <c:pt idx="0">
                  <c:v>X-100</c:v>
                </c:pt>
                <c:pt idx="1">
                  <c:v>X-101</c:v>
                </c:pt>
                <c:pt idx="2">
                  <c:v>X-102</c:v>
                </c:pt>
                <c:pt idx="3">
                  <c:v>X-103</c:v>
                </c:pt>
                <c:pt idx="4">
                  <c:v>X-104</c:v>
                </c:pt>
                <c:pt idx="5">
                  <c:v>X-105</c:v>
                </c:pt>
                <c:pt idx="6">
                  <c:v>その他</c:v>
                </c:pt>
              </c:strCache>
            </c:strRef>
          </c:cat>
          <c:val>
            <c:numRef>
              <c:f>Sheet1!$B$2:$B$8</c:f>
              <c:numCache>
                <c:formatCode>General</c:formatCode>
                <c:ptCount val="7"/>
                <c:pt idx="0">
                  <c:v>6</c:v>
                </c:pt>
                <c:pt idx="1">
                  <c:v>15</c:v>
                </c:pt>
                <c:pt idx="2">
                  <c:v>7</c:v>
                </c:pt>
                <c:pt idx="3">
                  <c:v>26</c:v>
                </c:pt>
                <c:pt idx="4">
                  <c:v>15</c:v>
                </c:pt>
                <c:pt idx="5">
                  <c:v>8</c:v>
                </c:pt>
                <c:pt idx="6">
                  <c:v>23</c:v>
                </c:pt>
              </c:numCache>
            </c:numRef>
          </c:val>
        </c:ser>
        <c:ser>
          <c:idx val="1"/>
          <c:order val="1"/>
          <c:tx>
            <c:strRef>
              <c:f>Sheet1!$C$1</c:f>
              <c:strCache>
                <c:ptCount val="1"/>
                <c:pt idx="0">
                  <c:v>2011年シェア（％）</c:v>
                </c:pt>
              </c:strCache>
            </c:strRef>
          </c:tx>
          <c:cat>
            <c:strRef>
              <c:f>Sheet1!$A$2:$A$8</c:f>
              <c:strCache>
                <c:ptCount val="7"/>
                <c:pt idx="0">
                  <c:v>X-100</c:v>
                </c:pt>
                <c:pt idx="1">
                  <c:v>X-101</c:v>
                </c:pt>
                <c:pt idx="2">
                  <c:v>X-102</c:v>
                </c:pt>
                <c:pt idx="3">
                  <c:v>X-103</c:v>
                </c:pt>
                <c:pt idx="4">
                  <c:v>X-104</c:v>
                </c:pt>
                <c:pt idx="5">
                  <c:v>X-105</c:v>
                </c:pt>
                <c:pt idx="6">
                  <c:v>その他</c:v>
                </c:pt>
              </c:strCache>
            </c:strRef>
          </c:cat>
          <c:val>
            <c:numRef>
              <c:f>Sheet1!$C$2:$C$8</c:f>
              <c:numCache>
                <c:formatCode>General</c:formatCode>
                <c:ptCount val="7"/>
                <c:pt idx="0">
                  <c:v>12</c:v>
                </c:pt>
                <c:pt idx="1">
                  <c:v>12</c:v>
                </c:pt>
                <c:pt idx="2">
                  <c:v>13</c:v>
                </c:pt>
                <c:pt idx="3">
                  <c:v>32</c:v>
                </c:pt>
                <c:pt idx="4">
                  <c:v>11</c:v>
                </c:pt>
                <c:pt idx="5">
                  <c:v>12</c:v>
                </c:pt>
                <c:pt idx="6">
                  <c:v>8</c:v>
                </c:pt>
              </c:numCache>
            </c:numRef>
          </c:val>
        </c:ser>
        <c:dLbls>
          <c:showLegendKey val="0"/>
          <c:showVal val="0"/>
          <c:showCatName val="0"/>
          <c:showSerName val="0"/>
          <c:showPercent val="0"/>
          <c:showBubbleSize val="0"/>
        </c:dLbls>
        <c:axId val="155239424"/>
        <c:axId val="155134784"/>
        <c:axId val="32251904"/>
      </c:area3DChart>
      <c:catAx>
        <c:axId val="155239424"/>
        <c:scaling>
          <c:orientation val="minMax"/>
        </c:scaling>
        <c:delete val="0"/>
        <c:axPos val="b"/>
        <c:majorTickMark val="none"/>
        <c:minorTickMark val="none"/>
        <c:tickLblPos val="nextTo"/>
        <c:crossAx val="155134784"/>
        <c:crosses val="autoZero"/>
        <c:auto val="1"/>
        <c:lblAlgn val="ctr"/>
        <c:lblOffset val="100"/>
        <c:noMultiLvlLbl val="0"/>
      </c:catAx>
      <c:valAx>
        <c:axId val="155134784"/>
        <c:scaling>
          <c:orientation val="minMax"/>
        </c:scaling>
        <c:delete val="0"/>
        <c:axPos val="l"/>
        <c:majorGridlines/>
        <c:numFmt formatCode="General" sourceLinked="1"/>
        <c:majorTickMark val="none"/>
        <c:minorTickMark val="none"/>
        <c:tickLblPos val="nextTo"/>
        <c:crossAx val="155239424"/>
        <c:crosses val="autoZero"/>
        <c:crossBetween val="midCat"/>
      </c:valAx>
      <c:serAx>
        <c:axId val="32251904"/>
        <c:scaling>
          <c:orientation val="minMax"/>
        </c:scaling>
        <c:delete val="1"/>
        <c:axPos val="b"/>
        <c:majorTickMark val="out"/>
        <c:minorTickMark val="none"/>
        <c:tickLblPos val="nextTo"/>
        <c:crossAx val="155134784"/>
        <c:crosses val="autoZero"/>
      </c:serAx>
    </c:plotArea>
    <c:legend>
      <c:legendPos val="t"/>
      <c:layout/>
      <c:overlay val="0"/>
      <c:txPr>
        <a:bodyPr/>
        <a:lstStyle/>
        <a:p>
          <a:pPr rtl="0">
            <a:defRPr/>
          </a:pPr>
          <a:endParaRPr lang="ja-JP"/>
        </a:p>
      </c:txPr>
    </c:legend>
    <c:plotVisOnly val="1"/>
    <c:dispBlanksAs val="gap"/>
    <c:showDLblsOverMax val="0"/>
  </c:chart>
  <c:sp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c:spPr>
  <c:txPr>
    <a:bodyPr/>
    <a:lstStyle/>
    <a:p>
      <a:pPr>
        <a:defRPr sz="1800"/>
      </a:pPr>
      <a:endParaRPr lang="ja-JP"/>
    </a:p>
  </c:txPr>
  <c:externalData r:id="rId2">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title>
    <c:autoTitleDeleted val="0"/>
    <c:plotArea>
      <c:layout/>
      <c:pieChart>
        <c:varyColors val="1"/>
        <c:ser>
          <c:idx val="0"/>
          <c:order val="0"/>
          <c:tx>
            <c:strRef>
              <c:f>Sheet1!$B$1</c:f>
              <c:strCache>
                <c:ptCount val="1"/>
                <c:pt idx="0">
                  <c:v>携帯端末に求めるもの</c:v>
                </c:pt>
              </c:strCache>
            </c:strRef>
          </c:tx>
          <c:dLbls>
            <c:txPr>
              <a:bodyPr/>
              <a:lstStyle/>
              <a:p>
                <a:pPr>
                  <a:defRPr sz="1100"/>
                </a:pPr>
                <a:endParaRPr lang="ja-JP"/>
              </a:p>
            </c:txPr>
            <c:dLblPos val="ctr"/>
            <c:showLegendKey val="0"/>
            <c:showVal val="0"/>
            <c:showCatName val="1"/>
            <c:showSerName val="0"/>
            <c:showPercent val="1"/>
            <c:showBubbleSize val="0"/>
            <c:showLeaderLines val="0"/>
          </c:dLbls>
          <c:cat>
            <c:strRef>
              <c:f>Sheet1!$A$2:$A$5</c:f>
              <c:strCache>
                <c:ptCount val="4"/>
                <c:pt idx="0">
                  <c:v>軽さ</c:v>
                </c:pt>
                <c:pt idx="1">
                  <c:v>通信料金の安さ</c:v>
                </c:pt>
                <c:pt idx="2">
                  <c:v>通信速度の速さ</c:v>
                </c:pt>
                <c:pt idx="3">
                  <c:v>Wi-Fi機能搭載</c:v>
                </c:pt>
              </c:strCache>
            </c:strRef>
          </c:cat>
          <c:val>
            <c:numRef>
              <c:f>Sheet1!$B$2:$B$5</c:f>
              <c:numCache>
                <c:formatCode>0%</c:formatCode>
                <c:ptCount val="4"/>
                <c:pt idx="0">
                  <c:v>0.36</c:v>
                </c:pt>
                <c:pt idx="1">
                  <c:v>0.24</c:v>
                </c:pt>
                <c:pt idx="2">
                  <c:v>0.18</c:v>
                </c:pt>
                <c:pt idx="3">
                  <c:v>0.12</c:v>
                </c:pt>
              </c:numCache>
            </c:numRef>
          </c:val>
        </c:ser>
        <c:dLbls>
          <c:showLegendKey val="0"/>
          <c:showVal val="0"/>
          <c:showCatName val="1"/>
          <c:showSerName val="0"/>
          <c:showPercent val="0"/>
          <c:showBubbleSize val="0"/>
          <c:showLeaderLines val="0"/>
        </c:dLbls>
        <c:firstSliceAng val="0"/>
      </c:pieChart>
    </c:plotArea>
    <c:plotVisOnly val="1"/>
    <c:dispBlanksAs val="gap"/>
    <c:showDLblsOverMax val="0"/>
  </c:chart>
  <c:sp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c:spPr>
  <c:txPr>
    <a:bodyPr/>
    <a:lstStyle/>
    <a:p>
      <a:pPr>
        <a:defRPr sz="1800"/>
      </a:pPr>
      <a:endParaRPr lang="ja-JP"/>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kumimoji="1" lang="ja-JP" altLang="ja-JP" sz="2160" b="1" i="0" u="none" strike="noStrike" baseline="0" dirty="0" smtClean="0">
                <a:effectLst/>
              </a:rPr>
              <a:t>料金プランの不明点</a:t>
            </a:r>
            <a:endParaRPr lang="ja-JP" altLang="en-US" dirty="0"/>
          </a:p>
        </c:rich>
      </c:tx>
      <c:layout/>
      <c:overlay val="0"/>
    </c:title>
    <c:autoTitleDeleted val="0"/>
    <c:plotArea>
      <c:layout/>
      <c:pieChart>
        <c:varyColors val="1"/>
        <c:ser>
          <c:idx val="0"/>
          <c:order val="0"/>
          <c:tx>
            <c:strRef>
              <c:f>Sheet1!$B$1</c:f>
              <c:strCache>
                <c:ptCount val="1"/>
                <c:pt idx="0">
                  <c:v>料金プランの不明点
</c:v>
                </c:pt>
              </c:strCache>
            </c:strRef>
          </c:tx>
          <c:dLbls>
            <c:dLbl>
              <c:idx val="0"/>
              <c:spPr/>
              <c:txPr>
                <a:bodyPr/>
                <a:lstStyle/>
                <a:p>
                  <a:pPr>
                    <a:defRPr sz="1200"/>
                  </a:pPr>
                  <a:endParaRPr lang="ja-JP"/>
                </a:p>
              </c:txPr>
              <c:dLblPos val="ctr"/>
              <c:showLegendKey val="0"/>
              <c:showVal val="1"/>
              <c:showCatName val="1"/>
              <c:showSerName val="0"/>
              <c:showPercent val="0"/>
              <c:showBubbleSize val="0"/>
            </c:dLbl>
            <c:dLbl>
              <c:idx val="1"/>
              <c:spPr/>
              <c:txPr>
                <a:bodyPr/>
                <a:lstStyle/>
                <a:p>
                  <a:pPr>
                    <a:defRPr sz="1200"/>
                  </a:pPr>
                  <a:endParaRPr lang="ja-JP"/>
                </a:p>
              </c:txPr>
              <c:dLblPos val="ctr"/>
              <c:showLegendKey val="0"/>
              <c:showVal val="1"/>
              <c:showCatName val="1"/>
              <c:showSerName val="0"/>
              <c:showPercent val="0"/>
              <c:showBubbleSize val="0"/>
            </c:dLbl>
            <c:dLbl>
              <c:idx val="2"/>
              <c:spPr/>
              <c:txPr>
                <a:bodyPr/>
                <a:lstStyle/>
                <a:p>
                  <a:pPr>
                    <a:defRPr sz="1200"/>
                  </a:pPr>
                  <a:endParaRPr lang="ja-JP"/>
                </a:p>
              </c:txPr>
              <c:dLblPos val="ctr"/>
              <c:showLegendKey val="0"/>
              <c:showVal val="1"/>
              <c:showCatName val="1"/>
              <c:showSerName val="0"/>
              <c:showPercent val="0"/>
              <c:showBubbleSize val="0"/>
            </c:dLbl>
            <c:dLbl>
              <c:idx val="3"/>
              <c:layout>
                <c:manualLayout>
                  <c:x val="0.16405424321959755"/>
                  <c:y val="0.12570533686950422"/>
                </c:manualLayout>
              </c:layout>
              <c:spPr/>
              <c:txPr>
                <a:bodyPr/>
                <a:lstStyle/>
                <a:p>
                  <a:pPr>
                    <a:defRPr sz="1200"/>
                  </a:pPr>
                  <a:endParaRPr lang="ja-JP"/>
                </a:p>
              </c:txPr>
              <c:dLblPos val="bestFit"/>
              <c:showLegendKey val="0"/>
              <c:showVal val="1"/>
              <c:showCatName val="1"/>
              <c:showSerName val="0"/>
              <c:showPercent val="0"/>
              <c:showBubbleSize val="0"/>
            </c:dLbl>
            <c:dLbl>
              <c:idx val="4"/>
              <c:layout>
                <c:manualLayout>
                  <c:x val="0.12301246719160105"/>
                  <c:y val="0.1875396127031401"/>
                </c:manualLayout>
              </c:layout>
              <c:spPr/>
              <c:txPr>
                <a:bodyPr/>
                <a:lstStyle/>
                <a:p>
                  <a:pPr>
                    <a:defRPr sz="1200"/>
                  </a:pPr>
                  <a:endParaRPr lang="ja-JP"/>
                </a:p>
              </c:txPr>
              <c:dLblPos val="bestFit"/>
              <c:showLegendKey val="0"/>
              <c:showVal val="1"/>
              <c:showCatName val="1"/>
              <c:showSerName val="0"/>
              <c:showPercent val="0"/>
              <c:showBubbleSize val="0"/>
            </c:dLbl>
            <c:txPr>
              <a:bodyPr/>
              <a:lstStyle/>
              <a:p>
                <a:pPr>
                  <a:defRPr sz="1400"/>
                </a:pPr>
                <a:endParaRPr lang="ja-JP"/>
              </a:p>
            </c:txPr>
            <c:dLblPos val="ctr"/>
            <c:showLegendKey val="0"/>
            <c:showVal val="1"/>
            <c:showCatName val="1"/>
            <c:showSerName val="0"/>
            <c:showPercent val="0"/>
            <c:showBubbleSize val="0"/>
            <c:showLeaderLines val="0"/>
          </c:dLbls>
          <c:cat>
            <c:strRef>
              <c:f>Sheet1!$A$2:$A$6</c:f>
              <c:strCache>
                <c:ptCount val="5"/>
                <c:pt idx="0">
                  <c:v>通話料金</c:v>
                </c:pt>
                <c:pt idx="1">
                  <c:v>データ通信料金</c:v>
                </c:pt>
                <c:pt idx="2">
                  <c:v>パケット料金</c:v>
                </c:pt>
                <c:pt idx="3">
                  <c:v>繰り越し通話料</c:v>
                </c:pt>
                <c:pt idx="4">
                  <c:v>家族間割引</c:v>
                </c:pt>
              </c:strCache>
            </c:strRef>
          </c:cat>
          <c:val>
            <c:numRef>
              <c:f>Sheet1!$B$2:$B$6</c:f>
              <c:numCache>
                <c:formatCode>0%</c:formatCode>
                <c:ptCount val="5"/>
                <c:pt idx="0">
                  <c:v>0.34</c:v>
                </c:pt>
                <c:pt idx="1">
                  <c:v>0.26</c:v>
                </c:pt>
                <c:pt idx="2">
                  <c:v>0.18</c:v>
                </c:pt>
                <c:pt idx="3">
                  <c:v>0.14000000000000001</c:v>
                </c:pt>
                <c:pt idx="4">
                  <c:v>0.08</c:v>
                </c:pt>
              </c:numCache>
            </c:numRef>
          </c:val>
        </c:ser>
        <c:dLbls>
          <c:showLegendKey val="0"/>
          <c:showVal val="0"/>
          <c:showCatName val="1"/>
          <c:showSerName val="0"/>
          <c:showPercent val="0"/>
          <c:showBubbleSize val="0"/>
          <c:showLeaderLines val="0"/>
        </c:dLbls>
        <c:firstSliceAng val="0"/>
      </c:pieChart>
    </c:plotArea>
    <c:plotVisOnly val="1"/>
    <c:dispBlanksAs val="gap"/>
    <c:showDLblsOverMax val="0"/>
  </c:chart>
  <c:sp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c:spPr>
  <c:txPr>
    <a:bodyPr/>
    <a:lstStyle/>
    <a:p>
      <a:pPr>
        <a:defRPr sz="1800"/>
      </a:pPr>
      <a:endParaRPr lang="ja-JP"/>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ja-JP" altLang="en-US" dirty="0" smtClean="0"/>
              <a:t>月間広告料金の伸び</a:t>
            </a:r>
            <a:endParaRPr lang="ja-JP" altLang="en-US" dirty="0"/>
          </a:p>
        </c:rich>
      </c:tx>
      <c:layout/>
      <c:overlay val="0"/>
    </c:title>
    <c:autoTitleDeleted val="0"/>
    <c:plotArea>
      <c:layout/>
      <c:lineChart>
        <c:grouping val="standard"/>
        <c:varyColors val="0"/>
        <c:ser>
          <c:idx val="0"/>
          <c:order val="0"/>
          <c:tx>
            <c:strRef>
              <c:f>'[Microsoft PowerPoint 内のグラフ]Sheet1'!$A$2</c:f>
              <c:strCache>
                <c:ptCount val="1"/>
                <c:pt idx="0">
                  <c:v>ネットマガジンA</c:v>
                </c:pt>
              </c:strCache>
            </c:strRef>
          </c:tx>
          <c:cat>
            <c:strRef>
              <c:f>'[Microsoft PowerPoint 内のグラフ]Sheet1'!$B$1:$D$1</c:f>
              <c:strCache>
                <c:ptCount val="3"/>
                <c:pt idx="0">
                  <c:v>2009年</c:v>
                </c:pt>
                <c:pt idx="1">
                  <c:v>2010年</c:v>
                </c:pt>
                <c:pt idx="2">
                  <c:v>2011年</c:v>
                </c:pt>
              </c:strCache>
            </c:strRef>
          </c:cat>
          <c:val>
            <c:numRef>
              <c:f>'[Microsoft PowerPoint 内のグラフ]Sheet1'!$B$2:$D$2</c:f>
              <c:numCache>
                <c:formatCode>"¥"#,##0_);[Red]\("¥"#,##0\)</c:formatCode>
                <c:ptCount val="3"/>
                <c:pt idx="0">
                  <c:v>2000000</c:v>
                </c:pt>
                <c:pt idx="1">
                  <c:v>3200000</c:v>
                </c:pt>
                <c:pt idx="2">
                  <c:v>4800000</c:v>
                </c:pt>
              </c:numCache>
            </c:numRef>
          </c:val>
          <c:smooth val="0"/>
        </c:ser>
        <c:ser>
          <c:idx val="1"/>
          <c:order val="1"/>
          <c:tx>
            <c:strRef>
              <c:f>'[Microsoft PowerPoint 内のグラフ]Sheet1'!$A$3</c:f>
              <c:strCache>
                <c:ptCount val="1"/>
                <c:pt idx="0">
                  <c:v>ネットマガジンB</c:v>
                </c:pt>
              </c:strCache>
            </c:strRef>
          </c:tx>
          <c:cat>
            <c:strRef>
              <c:f>'[Microsoft PowerPoint 内のグラフ]Sheet1'!$B$1:$D$1</c:f>
              <c:strCache>
                <c:ptCount val="3"/>
                <c:pt idx="0">
                  <c:v>2009年</c:v>
                </c:pt>
                <c:pt idx="1">
                  <c:v>2010年</c:v>
                </c:pt>
                <c:pt idx="2">
                  <c:v>2011年</c:v>
                </c:pt>
              </c:strCache>
            </c:strRef>
          </c:cat>
          <c:val>
            <c:numRef>
              <c:f>'[Microsoft PowerPoint 内のグラフ]Sheet1'!$B$3:$D$3</c:f>
              <c:numCache>
                <c:formatCode>"¥"#,##0_);[Red]\("¥"#,##0\)</c:formatCode>
                <c:ptCount val="3"/>
                <c:pt idx="0">
                  <c:v>1500000</c:v>
                </c:pt>
                <c:pt idx="1">
                  <c:v>1800000</c:v>
                </c:pt>
                <c:pt idx="2">
                  <c:v>3200000</c:v>
                </c:pt>
              </c:numCache>
            </c:numRef>
          </c:val>
          <c:smooth val="0"/>
        </c:ser>
        <c:ser>
          <c:idx val="2"/>
          <c:order val="2"/>
          <c:tx>
            <c:strRef>
              <c:f>'[Microsoft PowerPoint 内のグラフ]Sheet1'!$A$4</c:f>
              <c:strCache>
                <c:ptCount val="1"/>
                <c:pt idx="0">
                  <c:v>ネットマガジンC</c:v>
                </c:pt>
              </c:strCache>
            </c:strRef>
          </c:tx>
          <c:cat>
            <c:strRef>
              <c:f>'[Microsoft PowerPoint 内のグラフ]Sheet1'!$B$1:$D$1</c:f>
              <c:strCache>
                <c:ptCount val="3"/>
                <c:pt idx="0">
                  <c:v>2009年</c:v>
                </c:pt>
                <c:pt idx="1">
                  <c:v>2010年</c:v>
                </c:pt>
                <c:pt idx="2">
                  <c:v>2011年</c:v>
                </c:pt>
              </c:strCache>
            </c:strRef>
          </c:cat>
          <c:val>
            <c:numRef>
              <c:f>'[Microsoft PowerPoint 内のグラフ]Sheet1'!$B$4:$D$4</c:f>
              <c:numCache>
                <c:formatCode>"¥"#,##0_);[Red]\("¥"#,##0\)</c:formatCode>
                <c:ptCount val="3"/>
                <c:pt idx="0">
                  <c:v>950000</c:v>
                </c:pt>
                <c:pt idx="1">
                  <c:v>1600000</c:v>
                </c:pt>
                <c:pt idx="2">
                  <c:v>2200000</c:v>
                </c:pt>
              </c:numCache>
            </c:numRef>
          </c:val>
          <c:smooth val="0"/>
        </c:ser>
        <c:ser>
          <c:idx val="3"/>
          <c:order val="3"/>
          <c:tx>
            <c:strRef>
              <c:f>'[Microsoft PowerPoint 内のグラフ]Sheet1'!$A$5</c:f>
              <c:strCache>
                <c:ptCount val="1"/>
                <c:pt idx="0">
                  <c:v>ネットマガジンD</c:v>
                </c:pt>
              </c:strCache>
            </c:strRef>
          </c:tx>
          <c:cat>
            <c:strRef>
              <c:f>'[Microsoft PowerPoint 内のグラフ]Sheet1'!$B$1:$D$1</c:f>
              <c:strCache>
                <c:ptCount val="3"/>
                <c:pt idx="0">
                  <c:v>2009年</c:v>
                </c:pt>
                <c:pt idx="1">
                  <c:v>2010年</c:v>
                </c:pt>
                <c:pt idx="2">
                  <c:v>2011年</c:v>
                </c:pt>
              </c:strCache>
            </c:strRef>
          </c:cat>
          <c:val>
            <c:numRef>
              <c:f>'[Microsoft PowerPoint 内のグラフ]Sheet1'!$B$5:$D$5</c:f>
              <c:numCache>
                <c:formatCode>"¥"#,##0_);[Red]\("¥"#,##0\)</c:formatCode>
                <c:ptCount val="3"/>
                <c:pt idx="0">
                  <c:v>600000</c:v>
                </c:pt>
                <c:pt idx="1">
                  <c:v>1200000</c:v>
                </c:pt>
                <c:pt idx="2">
                  <c:v>1900000</c:v>
                </c:pt>
              </c:numCache>
            </c:numRef>
          </c:val>
          <c:smooth val="0"/>
        </c:ser>
        <c:dLbls>
          <c:showLegendKey val="0"/>
          <c:showVal val="0"/>
          <c:showCatName val="0"/>
          <c:showSerName val="0"/>
          <c:showPercent val="0"/>
          <c:showBubbleSize val="0"/>
        </c:dLbls>
        <c:marker val="1"/>
        <c:smooth val="0"/>
        <c:axId val="110125056"/>
        <c:axId val="97028928"/>
      </c:lineChart>
      <c:catAx>
        <c:axId val="110125056"/>
        <c:scaling>
          <c:orientation val="minMax"/>
        </c:scaling>
        <c:delete val="0"/>
        <c:axPos val="b"/>
        <c:majorTickMark val="none"/>
        <c:minorTickMark val="none"/>
        <c:tickLblPos val="nextTo"/>
        <c:crossAx val="97028928"/>
        <c:crosses val="autoZero"/>
        <c:auto val="1"/>
        <c:lblAlgn val="ctr"/>
        <c:lblOffset val="100"/>
        <c:noMultiLvlLbl val="0"/>
      </c:catAx>
      <c:valAx>
        <c:axId val="97028928"/>
        <c:scaling>
          <c:orientation val="minMax"/>
        </c:scaling>
        <c:delete val="0"/>
        <c:axPos val="l"/>
        <c:majorGridlines/>
        <c:numFmt formatCode="&quot;¥&quot;#,##0_);[Red]\(&quot;¥&quot;#,##0\)" sourceLinked="1"/>
        <c:majorTickMark val="none"/>
        <c:minorTickMark val="none"/>
        <c:tickLblPos val="nextTo"/>
        <c:crossAx val="110125056"/>
        <c:crosses val="autoZero"/>
        <c:crossBetween val="between"/>
      </c:valAx>
    </c:plotArea>
    <c:legend>
      <c:legendPos val="r"/>
      <c:layout/>
      <c:overlay val="0"/>
    </c:legend>
    <c:plotVisOnly val="1"/>
    <c:dispBlanksAs val="gap"/>
    <c:showDLblsOverMax val="0"/>
  </c:chart>
  <c:sp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c:sp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title>
    <c:autoTitleDeleted val="0"/>
    <c:plotArea>
      <c:layout/>
      <c:pieChart>
        <c:varyColors val="1"/>
        <c:ser>
          <c:idx val="0"/>
          <c:order val="0"/>
          <c:tx>
            <c:strRef>
              <c:f>Sheet1!$B$1</c:f>
              <c:strCache>
                <c:ptCount val="1"/>
                <c:pt idx="0">
                  <c:v>初期費用（500万円）内訳</c:v>
                </c:pt>
              </c:strCache>
            </c:strRef>
          </c:tx>
          <c:dLbls>
            <c:txPr>
              <a:bodyPr/>
              <a:lstStyle/>
              <a:p>
                <a:pPr>
                  <a:defRPr sz="1200"/>
                </a:pPr>
                <a:endParaRPr lang="ja-JP"/>
              </a:p>
            </c:txPr>
            <c:showLegendKey val="0"/>
            <c:showVal val="1"/>
            <c:showCatName val="1"/>
            <c:showSerName val="0"/>
            <c:showPercent val="0"/>
            <c:showBubbleSize val="0"/>
            <c:showLeaderLines val="0"/>
          </c:dLbls>
          <c:cat>
            <c:strRef>
              <c:f>Sheet1!$A$2:$A$5</c:f>
              <c:strCache>
                <c:ptCount val="4"/>
                <c:pt idx="0">
                  <c:v>サーバ構築</c:v>
                </c:pt>
                <c:pt idx="1">
                  <c:v>定型フレーム作成</c:v>
                </c:pt>
                <c:pt idx="2">
                  <c:v>コンテンツ調査費</c:v>
                </c:pt>
                <c:pt idx="3">
                  <c:v>取材・編集費</c:v>
                </c:pt>
              </c:strCache>
            </c:strRef>
          </c:cat>
          <c:val>
            <c:numRef>
              <c:f>Sheet1!$B$2:$B$5</c:f>
              <c:numCache>
                <c:formatCode>"¥"#,##0_);[Red]\("¥"#,##0\)</c:formatCode>
                <c:ptCount val="4"/>
                <c:pt idx="0">
                  <c:v>1500000</c:v>
                </c:pt>
                <c:pt idx="1">
                  <c:v>500000</c:v>
                </c:pt>
                <c:pt idx="2">
                  <c:v>700000</c:v>
                </c:pt>
                <c:pt idx="3">
                  <c:v>300000</c:v>
                </c:pt>
              </c:numCache>
            </c:numRef>
          </c:val>
        </c:ser>
        <c:dLbls>
          <c:showLegendKey val="0"/>
          <c:showVal val="0"/>
          <c:showCatName val="1"/>
          <c:showSerName val="0"/>
          <c:showPercent val="0"/>
          <c:showBubbleSize val="0"/>
          <c:showLeaderLines val="0"/>
        </c:dLbls>
        <c:firstSliceAng val="0"/>
      </c:pieChart>
    </c:plotArea>
    <c:plotVisOnly val="1"/>
    <c:dispBlanksAs val="gap"/>
    <c:showDLblsOverMax val="0"/>
  </c:chart>
  <c:sp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c:spPr>
  <c:txPr>
    <a:bodyPr/>
    <a:lstStyle/>
    <a:p>
      <a:pPr>
        <a:defRPr sz="1800"/>
      </a:pPr>
      <a:endParaRPr lang="ja-JP"/>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4307046" cy="34036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5629992" y="0"/>
            <a:ext cx="4307046" cy="340360"/>
          </a:xfrm>
          <a:prstGeom prst="rect">
            <a:avLst/>
          </a:prstGeom>
        </p:spPr>
        <p:txBody>
          <a:bodyPr vert="horz" lIns="91440" tIns="45720" rIns="91440" bIns="45720" rtlCol="0"/>
          <a:lstStyle>
            <a:lvl1pPr algn="r">
              <a:defRPr sz="1200"/>
            </a:lvl1pPr>
          </a:lstStyle>
          <a:p>
            <a:fld id="{3B22FF2D-766D-42A1-9BA3-68D6CA319891}" type="datetimeFigureOut">
              <a:rPr kumimoji="1" lang="ja-JP" altLang="en-US" smtClean="0"/>
              <a:t>2011/1/18</a:t>
            </a:fld>
            <a:endParaRPr kumimoji="1" lang="ja-JP" altLang="en-US"/>
          </a:p>
        </p:txBody>
      </p:sp>
      <p:sp>
        <p:nvSpPr>
          <p:cNvPr id="4" name="フッター プレースホルダー 3"/>
          <p:cNvSpPr>
            <a:spLocks noGrp="1"/>
          </p:cNvSpPr>
          <p:nvPr>
            <p:ph type="ftr" sz="quarter" idx="2"/>
          </p:nvPr>
        </p:nvSpPr>
        <p:spPr>
          <a:xfrm>
            <a:off x="0" y="6465659"/>
            <a:ext cx="4307046" cy="34036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5629992" y="6465659"/>
            <a:ext cx="4307046" cy="340360"/>
          </a:xfrm>
          <a:prstGeom prst="rect">
            <a:avLst/>
          </a:prstGeom>
        </p:spPr>
        <p:txBody>
          <a:bodyPr vert="horz" lIns="91440" tIns="45720" rIns="91440" bIns="45720" rtlCol="0" anchor="b"/>
          <a:lstStyle>
            <a:lvl1pPr algn="r">
              <a:defRPr sz="1200"/>
            </a:lvl1pPr>
          </a:lstStyle>
          <a:p>
            <a:fld id="{FE633C9B-722D-421C-9734-0725D8650D18}" type="slidenum">
              <a:rPr kumimoji="1" lang="ja-JP" altLang="en-US" smtClean="0"/>
              <a:t>‹#›</a:t>
            </a:fld>
            <a:endParaRPr kumimoji="1" lang="ja-JP" altLang="en-US"/>
          </a:p>
        </p:txBody>
      </p:sp>
    </p:spTree>
    <p:extLst>
      <p:ext uri="{BB962C8B-B14F-4D97-AF65-F5344CB8AC3E}">
        <p14:creationId xmlns:p14="http://schemas.microsoft.com/office/powerpoint/2010/main" val="366756835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514350" y="2840568"/>
            <a:ext cx="5829300" cy="1960033"/>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3754B47C-5724-49D3-A3B7-F35ABA7D1B0B}" type="datetimeFigureOut">
              <a:rPr kumimoji="1" lang="ja-JP" altLang="en-US" smtClean="0"/>
              <a:t>2011/1/18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F84C8C5-E2C3-498F-8B9E-AD7DFCA7414D}" type="slidenum">
              <a:rPr kumimoji="1" lang="ja-JP" altLang="en-US" smtClean="0"/>
              <a:t>‹#›</a:t>
            </a:fld>
            <a:endParaRPr kumimoji="1" lang="ja-JP" altLang="en-US"/>
          </a:p>
        </p:txBody>
      </p:sp>
    </p:spTree>
    <p:extLst>
      <p:ext uri="{BB962C8B-B14F-4D97-AF65-F5344CB8AC3E}">
        <p14:creationId xmlns:p14="http://schemas.microsoft.com/office/powerpoint/2010/main" val="17930145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3754B47C-5724-49D3-A3B7-F35ABA7D1B0B}" type="datetimeFigureOut">
              <a:rPr kumimoji="1" lang="ja-JP" altLang="en-US" smtClean="0"/>
              <a:t>2011/1/18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F84C8C5-E2C3-498F-8B9E-AD7DFCA7414D}" type="slidenum">
              <a:rPr kumimoji="1" lang="ja-JP" altLang="en-US" smtClean="0"/>
              <a:t>‹#›</a:t>
            </a:fld>
            <a:endParaRPr kumimoji="1" lang="ja-JP" altLang="en-US"/>
          </a:p>
        </p:txBody>
      </p:sp>
    </p:spTree>
    <p:extLst>
      <p:ext uri="{BB962C8B-B14F-4D97-AF65-F5344CB8AC3E}">
        <p14:creationId xmlns:p14="http://schemas.microsoft.com/office/powerpoint/2010/main" val="39156846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3729037" y="488951"/>
            <a:ext cx="1157288" cy="10401300"/>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257175" y="488951"/>
            <a:ext cx="3357563" cy="10401300"/>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3754B47C-5724-49D3-A3B7-F35ABA7D1B0B}" type="datetimeFigureOut">
              <a:rPr kumimoji="1" lang="ja-JP" altLang="en-US" smtClean="0"/>
              <a:t>2011/1/18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F84C8C5-E2C3-498F-8B9E-AD7DFCA7414D}" type="slidenum">
              <a:rPr kumimoji="1" lang="ja-JP" altLang="en-US" smtClean="0"/>
              <a:t>‹#›</a:t>
            </a:fld>
            <a:endParaRPr kumimoji="1" lang="ja-JP" altLang="en-US"/>
          </a:p>
        </p:txBody>
      </p:sp>
    </p:spTree>
    <p:extLst>
      <p:ext uri="{BB962C8B-B14F-4D97-AF65-F5344CB8AC3E}">
        <p14:creationId xmlns:p14="http://schemas.microsoft.com/office/powerpoint/2010/main" val="21691841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3754B47C-5724-49D3-A3B7-F35ABA7D1B0B}" type="datetimeFigureOut">
              <a:rPr kumimoji="1" lang="ja-JP" altLang="en-US" smtClean="0"/>
              <a:t>2011/1/18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F84C8C5-E2C3-498F-8B9E-AD7DFCA7414D}" type="slidenum">
              <a:rPr kumimoji="1" lang="ja-JP" altLang="en-US" smtClean="0"/>
              <a:t>‹#›</a:t>
            </a:fld>
            <a:endParaRPr kumimoji="1" lang="ja-JP" altLang="en-US"/>
          </a:p>
        </p:txBody>
      </p:sp>
    </p:spTree>
    <p:extLst>
      <p:ext uri="{BB962C8B-B14F-4D97-AF65-F5344CB8AC3E}">
        <p14:creationId xmlns:p14="http://schemas.microsoft.com/office/powerpoint/2010/main" val="30407074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541735" y="5875867"/>
            <a:ext cx="5829300" cy="1816100"/>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3754B47C-5724-49D3-A3B7-F35ABA7D1B0B}" type="datetimeFigureOut">
              <a:rPr kumimoji="1" lang="ja-JP" altLang="en-US" smtClean="0"/>
              <a:t>2011/1/18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F84C8C5-E2C3-498F-8B9E-AD7DFCA7414D}" type="slidenum">
              <a:rPr kumimoji="1" lang="ja-JP" altLang="en-US" smtClean="0"/>
              <a:t>‹#›</a:t>
            </a:fld>
            <a:endParaRPr kumimoji="1" lang="ja-JP" altLang="en-US"/>
          </a:p>
        </p:txBody>
      </p:sp>
    </p:spTree>
    <p:extLst>
      <p:ext uri="{BB962C8B-B14F-4D97-AF65-F5344CB8AC3E}">
        <p14:creationId xmlns:p14="http://schemas.microsoft.com/office/powerpoint/2010/main" val="11266875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257175"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2628900"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3754B47C-5724-49D3-A3B7-F35ABA7D1B0B}" type="datetimeFigureOut">
              <a:rPr kumimoji="1" lang="ja-JP" altLang="en-US" smtClean="0"/>
              <a:t>2011/1/18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7F84C8C5-E2C3-498F-8B9E-AD7DFCA7414D}" type="slidenum">
              <a:rPr kumimoji="1" lang="ja-JP" altLang="en-US" smtClean="0"/>
              <a:t>‹#›</a:t>
            </a:fld>
            <a:endParaRPr kumimoji="1" lang="ja-JP" altLang="en-US"/>
          </a:p>
        </p:txBody>
      </p:sp>
    </p:spTree>
    <p:extLst>
      <p:ext uri="{BB962C8B-B14F-4D97-AF65-F5344CB8AC3E}">
        <p14:creationId xmlns:p14="http://schemas.microsoft.com/office/powerpoint/2010/main" val="6659168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0" y="366184"/>
            <a:ext cx="6172200" cy="1524000"/>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3754B47C-5724-49D3-A3B7-F35ABA7D1B0B}" type="datetimeFigureOut">
              <a:rPr kumimoji="1" lang="ja-JP" altLang="en-US" smtClean="0"/>
              <a:t>2011/1/18</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7F84C8C5-E2C3-498F-8B9E-AD7DFCA7414D}" type="slidenum">
              <a:rPr kumimoji="1" lang="ja-JP" altLang="en-US" smtClean="0"/>
              <a:t>‹#›</a:t>
            </a:fld>
            <a:endParaRPr kumimoji="1" lang="ja-JP" altLang="en-US"/>
          </a:p>
        </p:txBody>
      </p:sp>
    </p:spTree>
    <p:extLst>
      <p:ext uri="{BB962C8B-B14F-4D97-AF65-F5344CB8AC3E}">
        <p14:creationId xmlns:p14="http://schemas.microsoft.com/office/powerpoint/2010/main" val="15119468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3754B47C-5724-49D3-A3B7-F35ABA7D1B0B}" type="datetimeFigureOut">
              <a:rPr kumimoji="1" lang="ja-JP" altLang="en-US" smtClean="0"/>
              <a:t>2011/1/18</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7F84C8C5-E2C3-498F-8B9E-AD7DFCA7414D}" type="slidenum">
              <a:rPr kumimoji="1" lang="ja-JP" altLang="en-US" smtClean="0"/>
              <a:t>‹#›</a:t>
            </a:fld>
            <a:endParaRPr kumimoji="1" lang="ja-JP" altLang="en-US"/>
          </a:p>
        </p:txBody>
      </p:sp>
    </p:spTree>
    <p:extLst>
      <p:ext uri="{BB962C8B-B14F-4D97-AF65-F5344CB8AC3E}">
        <p14:creationId xmlns:p14="http://schemas.microsoft.com/office/powerpoint/2010/main" val="11641125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3754B47C-5724-49D3-A3B7-F35ABA7D1B0B}" type="datetimeFigureOut">
              <a:rPr kumimoji="1" lang="ja-JP" altLang="en-US" smtClean="0"/>
              <a:t>2011/1/18</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7F84C8C5-E2C3-498F-8B9E-AD7DFCA7414D}" type="slidenum">
              <a:rPr kumimoji="1" lang="ja-JP" altLang="en-US" smtClean="0"/>
              <a:t>‹#›</a:t>
            </a:fld>
            <a:endParaRPr kumimoji="1" lang="ja-JP" altLang="en-US"/>
          </a:p>
        </p:txBody>
      </p:sp>
    </p:spTree>
    <p:extLst>
      <p:ext uri="{BB962C8B-B14F-4D97-AF65-F5344CB8AC3E}">
        <p14:creationId xmlns:p14="http://schemas.microsoft.com/office/powerpoint/2010/main" val="10957288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0" y="364067"/>
            <a:ext cx="2256235" cy="154940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3754B47C-5724-49D3-A3B7-F35ABA7D1B0B}" type="datetimeFigureOut">
              <a:rPr kumimoji="1" lang="ja-JP" altLang="en-US" smtClean="0"/>
              <a:t>2011/1/18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7F84C8C5-E2C3-498F-8B9E-AD7DFCA7414D}" type="slidenum">
              <a:rPr kumimoji="1" lang="ja-JP" altLang="en-US" smtClean="0"/>
              <a:t>‹#›</a:t>
            </a:fld>
            <a:endParaRPr kumimoji="1" lang="ja-JP" altLang="en-US"/>
          </a:p>
        </p:txBody>
      </p:sp>
    </p:spTree>
    <p:extLst>
      <p:ext uri="{BB962C8B-B14F-4D97-AF65-F5344CB8AC3E}">
        <p14:creationId xmlns:p14="http://schemas.microsoft.com/office/powerpoint/2010/main" val="6533199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344216" y="6400800"/>
            <a:ext cx="4114800" cy="755651"/>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3754B47C-5724-49D3-A3B7-F35ABA7D1B0B}" type="datetimeFigureOut">
              <a:rPr kumimoji="1" lang="ja-JP" altLang="en-US" smtClean="0"/>
              <a:t>2011/1/18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7F84C8C5-E2C3-498F-8B9E-AD7DFCA7414D}" type="slidenum">
              <a:rPr kumimoji="1" lang="ja-JP" altLang="en-US" smtClean="0"/>
              <a:t>‹#›</a:t>
            </a:fld>
            <a:endParaRPr kumimoji="1" lang="ja-JP" altLang="en-US"/>
          </a:p>
        </p:txBody>
      </p:sp>
    </p:spTree>
    <p:extLst>
      <p:ext uri="{BB962C8B-B14F-4D97-AF65-F5344CB8AC3E}">
        <p14:creationId xmlns:p14="http://schemas.microsoft.com/office/powerpoint/2010/main" val="17788681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3754B47C-5724-49D3-A3B7-F35ABA7D1B0B}" type="datetimeFigureOut">
              <a:rPr kumimoji="1" lang="ja-JP" altLang="en-US" smtClean="0"/>
              <a:t>2011/1/18</a:t>
            </a:fld>
            <a:endParaRPr kumimoji="1" lang="ja-JP" altLang="en-US"/>
          </a:p>
        </p:txBody>
      </p:sp>
      <p:sp>
        <p:nvSpPr>
          <p:cNvPr id="5" name="フッター プレースホルダー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7F84C8C5-E2C3-498F-8B9E-AD7DFCA7414D}" type="slidenum">
              <a:rPr kumimoji="1" lang="ja-JP" altLang="en-US" smtClean="0"/>
              <a:t>‹#›</a:t>
            </a:fld>
            <a:endParaRPr kumimoji="1" lang="ja-JP" altLang="en-US"/>
          </a:p>
        </p:txBody>
      </p:sp>
    </p:spTree>
    <p:extLst>
      <p:ext uri="{BB962C8B-B14F-4D97-AF65-F5344CB8AC3E}">
        <p14:creationId xmlns:p14="http://schemas.microsoft.com/office/powerpoint/2010/main" val="13433481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chart" Target="../charts/chart9.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chart" Target="../charts/chart1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kumimoji="1" lang="ja-JP" altLang="en-US" dirty="0" smtClean="0"/>
              <a:t>新商品プレゼン用</a:t>
            </a:r>
            <a:r>
              <a:rPr kumimoji="1" lang="en-US" altLang="ja-JP" dirty="0" smtClean="0"/>
              <a:t/>
            </a:r>
            <a:br>
              <a:rPr kumimoji="1" lang="en-US" altLang="ja-JP" dirty="0" smtClean="0"/>
            </a:br>
            <a:r>
              <a:rPr kumimoji="1" lang="ja-JP" altLang="en-US" dirty="0" smtClean="0"/>
              <a:t>シナリオ</a:t>
            </a:r>
            <a:r>
              <a:rPr kumimoji="1" lang="en-US" altLang="ja-JP" dirty="0" smtClean="0"/>
              <a:t>3</a:t>
            </a:r>
            <a:r>
              <a:rPr kumimoji="1" lang="ja-JP" altLang="en-US" dirty="0" smtClean="0"/>
              <a:t>章用</a:t>
            </a:r>
            <a:endParaRPr kumimoji="1" lang="ja-JP" altLang="en-US" dirty="0"/>
          </a:p>
        </p:txBody>
      </p:sp>
      <p:sp>
        <p:nvSpPr>
          <p:cNvPr id="3" name="サブタイトル 2"/>
          <p:cNvSpPr>
            <a:spLocks noGrp="1"/>
          </p:cNvSpPr>
          <p:nvPr>
            <p:ph type="subTitle" idx="1"/>
          </p:nvPr>
        </p:nvSpPr>
        <p:spPr/>
        <p:txBody>
          <a:bodyPr/>
          <a:lstStyle/>
          <a:p>
            <a:r>
              <a:rPr kumimoji="1" lang="en-US" altLang="ja-JP" dirty="0" smtClean="0"/>
              <a:t>2010/10/10</a:t>
            </a:r>
            <a:endParaRPr kumimoji="1" lang="ja-JP" altLang="en-US" dirty="0"/>
          </a:p>
        </p:txBody>
      </p:sp>
    </p:spTree>
    <p:extLst>
      <p:ext uri="{BB962C8B-B14F-4D97-AF65-F5344CB8AC3E}">
        <p14:creationId xmlns:p14="http://schemas.microsoft.com/office/powerpoint/2010/main" val="31471772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グラフ 3"/>
          <p:cNvGraphicFramePr/>
          <p:nvPr>
            <p:extLst>
              <p:ext uri="{D42A27DB-BD31-4B8C-83A1-F6EECF244321}">
                <p14:modId xmlns:p14="http://schemas.microsoft.com/office/powerpoint/2010/main" val="1282053025"/>
              </p:ext>
            </p:extLst>
          </p:nvPr>
        </p:nvGraphicFramePr>
        <p:xfrm>
          <a:off x="1268760" y="1556955"/>
          <a:ext cx="4346016" cy="4380723"/>
        </p:xfrm>
        <a:graphic>
          <a:graphicData uri="http://schemas.openxmlformats.org/drawingml/2006/chart">
            <c:chart xmlns:c="http://schemas.openxmlformats.org/drawingml/2006/chart" xmlns:r="http://schemas.openxmlformats.org/officeDocument/2006/relationships" r:id="rId2"/>
          </a:graphicData>
        </a:graphic>
      </p:graphicFrame>
      <p:sp>
        <p:nvSpPr>
          <p:cNvPr id="5" name="テキスト ボックス 4"/>
          <p:cNvSpPr txBox="1"/>
          <p:nvPr/>
        </p:nvSpPr>
        <p:spPr>
          <a:xfrm>
            <a:off x="2204864" y="1187624"/>
            <a:ext cx="3264035" cy="246221"/>
          </a:xfrm>
          <a:prstGeom prst="rect">
            <a:avLst/>
          </a:prstGeom>
          <a:noFill/>
        </p:spPr>
        <p:txBody>
          <a:bodyPr wrap="none" rtlCol="0">
            <a:spAutoFit/>
          </a:bodyPr>
          <a:lstStyle/>
          <a:p>
            <a:r>
              <a:rPr lang="en-US" altLang="ja-JP" sz="1000" dirty="0" smtClean="0">
                <a:latin typeface="Meiryo UI" pitchFamily="50" charset="-128"/>
                <a:ea typeface="Meiryo UI" pitchFamily="50" charset="-128"/>
                <a:cs typeface="Meiryo UI" pitchFamily="50" charset="-128"/>
              </a:rPr>
              <a:t>Fig.3-2h</a:t>
            </a:r>
            <a:r>
              <a:rPr lang="ja-JP" altLang="en-US" sz="1000" dirty="0" smtClean="0">
                <a:latin typeface="Meiryo UI" pitchFamily="50" charset="-128"/>
                <a:ea typeface="Meiryo UI" pitchFamily="50" charset="-128"/>
                <a:cs typeface="Meiryo UI" pitchFamily="50" charset="-128"/>
              </a:rPr>
              <a:t>　携帯端末の前年度比シェア（</a:t>
            </a:r>
            <a:r>
              <a:rPr lang="ja-JP" altLang="en-US" sz="1000" dirty="0">
                <a:latin typeface="Meiryo UI" pitchFamily="50" charset="-128"/>
                <a:ea typeface="Meiryo UI" pitchFamily="50" charset="-128"/>
                <a:cs typeface="Meiryo UI" pitchFamily="50" charset="-128"/>
              </a:rPr>
              <a:t>データはサンプル）</a:t>
            </a:r>
            <a:endParaRPr kumimoji="1" lang="ja-JP" altLang="en-US" sz="1000" dirty="0">
              <a:latin typeface="Meiryo UI" pitchFamily="50" charset="-128"/>
              <a:ea typeface="Meiryo UI" pitchFamily="50" charset="-128"/>
              <a:cs typeface="Meiryo UI" pitchFamily="50" charset="-128"/>
            </a:endParaRPr>
          </a:p>
        </p:txBody>
      </p:sp>
    </p:spTree>
    <p:extLst>
      <p:ext uri="{BB962C8B-B14F-4D97-AF65-F5344CB8AC3E}">
        <p14:creationId xmlns:p14="http://schemas.microsoft.com/office/powerpoint/2010/main" val="33248552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グラフ 1"/>
          <p:cNvGraphicFramePr/>
          <p:nvPr>
            <p:extLst>
              <p:ext uri="{D42A27DB-BD31-4B8C-83A1-F6EECF244321}">
                <p14:modId xmlns:p14="http://schemas.microsoft.com/office/powerpoint/2010/main" val="2407198535"/>
              </p:ext>
            </p:extLst>
          </p:nvPr>
        </p:nvGraphicFramePr>
        <p:xfrm>
          <a:off x="1052736" y="683568"/>
          <a:ext cx="4572000" cy="3888432"/>
        </p:xfrm>
        <a:graphic>
          <a:graphicData uri="http://schemas.openxmlformats.org/drawingml/2006/chart">
            <c:chart xmlns:c="http://schemas.openxmlformats.org/drawingml/2006/chart" xmlns:r="http://schemas.openxmlformats.org/officeDocument/2006/relationships" r:id="rId2"/>
          </a:graphicData>
        </a:graphic>
      </p:graphicFrame>
      <p:sp>
        <p:nvSpPr>
          <p:cNvPr id="5" name="テキスト ボックス 4"/>
          <p:cNvSpPr txBox="1"/>
          <p:nvPr/>
        </p:nvSpPr>
        <p:spPr>
          <a:xfrm>
            <a:off x="2780928" y="4932039"/>
            <a:ext cx="1342034" cy="246221"/>
          </a:xfrm>
          <a:prstGeom prst="rect">
            <a:avLst/>
          </a:prstGeom>
          <a:noFill/>
        </p:spPr>
        <p:txBody>
          <a:bodyPr wrap="none" rtlCol="0">
            <a:spAutoFit/>
          </a:bodyPr>
          <a:lstStyle/>
          <a:p>
            <a:r>
              <a:rPr lang="en-US" altLang="ja-JP" sz="1000" dirty="0" smtClean="0">
                <a:latin typeface="Meiryo UI" pitchFamily="50" charset="-128"/>
                <a:ea typeface="Meiryo UI" pitchFamily="50" charset="-128"/>
                <a:cs typeface="Meiryo UI" pitchFamily="50" charset="-128"/>
              </a:rPr>
              <a:t>slidegraph_6a.png</a:t>
            </a:r>
            <a:endParaRPr kumimoji="1" lang="ja-JP" altLang="en-US" sz="1000" dirty="0">
              <a:latin typeface="Meiryo UI" pitchFamily="50" charset="-128"/>
              <a:ea typeface="Meiryo UI" pitchFamily="50" charset="-128"/>
              <a:cs typeface="Meiryo UI" pitchFamily="50" charset="-128"/>
            </a:endParaRPr>
          </a:p>
        </p:txBody>
      </p:sp>
    </p:spTree>
    <p:extLst>
      <p:ext uri="{BB962C8B-B14F-4D97-AF65-F5344CB8AC3E}">
        <p14:creationId xmlns:p14="http://schemas.microsoft.com/office/powerpoint/2010/main" val="21144792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グラフ 1"/>
          <p:cNvGraphicFramePr/>
          <p:nvPr>
            <p:extLst>
              <p:ext uri="{D42A27DB-BD31-4B8C-83A1-F6EECF244321}">
                <p14:modId xmlns:p14="http://schemas.microsoft.com/office/powerpoint/2010/main" val="1264782879"/>
              </p:ext>
            </p:extLst>
          </p:nvPr>
        </p:nvGraphicFramePr>
        <p:xfrm>
          <a:off x="1143000" y="3048000"/>
          <a:ext cx="4572000" cy="3900264"/>
        </p:xfrm>
        <a:graphic>
          <a:graphicData uri="http://schemas.openxmlformats.org/drawingml/2006/chart">
            <c:chart xmlns:c="http://schemas.openxmlformats.org/drawingml/2006/chart" xmlns:r="http://schemas.openxmlformats.org/officeDocument/2006/relationships" r:id="rId2"/>
          </a:graphicData>
        </a:graphic>
      </p:graphicFrame>
      <p:sp>
        <p:nvSpPr>
          <p:cNvPr id="4" name="テキスト ボックス 3"/>
          <p:cNvSpPr txBox="1"/>
          <p:nvPr/>
        </p:nvSpPr>
        <p:spPr>
          <a:xfrm>
            <a:off x="2636912" y="2555776"/>
            <a:ext cx="1342034" cy="246221"/>
          </a:xfrm>
          <a:prstGeom prst="rect">
            <a:avLst/>
          </a:prstGeom>
          <a:noFill/>
        </p:spPr>
        <p:txBody>
          <a:bodyPr wrap="none" rtlCol="0">
            <a:spAutoFit/>
          </a:bodyPr>
          <a:lstStyle/>
          <a:p>
            <a:r>
              <a:rPr lang="en-US" altLang="ja-JP" sz="1000" dirty="0" smtClean="0">
                <a:latin typeface="Meiryo UI" pitchFamily="50" charset="-128"/>
                <a:ea typeface="Meiryo UI" pitchFamily="50" charset="-128"/>
                <a:cs typeface="Meiryo UI" pitchFamily="50" charset="-128"/>
              </a:rPr>
              <a:t>slidegraph_6b.png</a:t>
            </a:r>
            <a:endParaRPr kumimoji="1" lang="ja-JP" altLang="en-US" sz="1000" dirty="0">
              <a:latin typeface="Meiryo UI" pitchFamily="50" charset="-128"/>
              <a:ea typeface="Meiryo UI" pitchFamily="50" charset="-128"/>
              <a:cs typeface="Meiryo UI" pitchFamily="50" charset="-128"/>
            </a:endParaRPr>
          </a:p>
        </p:txBody>
      </p:sp>
    </p:spTree>
    <p:extLst>
      <p:ext uri="{BB962C8B-B14F-4D97-AF65-F5344CB8AC3E}">
        <p14:creationId xmlns:p14="http://schemas.microsoft.com/office/powerpoint/2010/main" val="29630128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グラフ 2"/>
          <p:cNvGraphicFramePr>
            <a:graphicFrameLocks/>
          </p:cNvGraphicFramePr>
          <p:nvPr>
            <p:extLst>
              <p:ext uri="{D42A27DB-BD31-4B8C-83A1-F6EECF244321}">
                <p14:modId xmlns:p14="http://schemas.microsoft.com/office/powerpoint/2010/main" val="1724663714"/>
              </p:ext>
            </p:extLst>
          </p:nvPr>
        </p:nvGraphicFramePr>
        <p:xfrm>
          <a:off x="1124744" y="2699792"/>
          <a:ext cx="4572000" cy="2743200"/>
        </p:xfrm>
        <a:graphic>
          <a:graphicData uri="http://schemas.openxmlformats.org/drawingml/2006/chart">
            <c:chart xmlns:c="http://schemas.openxmlformats.org/drawingml/2006/chart" xmlns:r="http://schemas.openxmlformats.org/officeDocument/2006/relationships" r:id="rId2"/>
          </a:graphicData>
        </a:graphic>
      </p:graphicFrame>
      <p:sp>
        <p:nvSpPr>
          <p:cNvPr id="4" name="テキスト ボックス 3"/>
          <p:cNvSpPr txBox="1"/>
          <p:nvPr/>
        </p:nvSpPr>
        <p:spPr>
          <a:xfrm>
            <a:off x="2492896" y="2267744"/>
            <a:ext cx="1342034" cy="246221"/>
          </a:xfrm>
          <a:prstGeom prst="rect">
            <a:avLst/>
          </a:prstGeom>
          <a:noFill/>
        </p:spPr>
        <p:txBody>
          <a:bodyPr wrap="none" rtlCol="0">
            <a:spAutoFit/>
          </a:bodyPr>
          <a:lstStyle/>
          <a:p>
            <a:r>
              <a:rPr lang="en-US" altLang="ja-JP" sz="1000" dirty="0" smtClean="0">
                <a:latin typeface="Meiryo UI" pitchFamily="50" charset="-128"/>
                <a:ea typeface="Meiryo UI" pitchFamily="50" charset="-128"/>
                <a:cs typeface="Meiryo UI" pitchFamily="50" charset="-128"/>
              </a:rPr>
              <a:t>slidegraph_6c.png</a:t>
            </a:r>
            <a:endParaRPr kumimoji="1" lang="ja-JP" altLang="en-US" sz="1000" dirty="0">
              <a:latin typeface="Meiryo UI" pitchFamily="50" charset="-128"/>
              <a:ea typeface="Meiryo UI" pitchFamily="50" charset="-128"/>
              <a:cs typeface="Meiryo UI" pitchFamily="50" charset="-128"/>
            </a:endParaRPr>
          </a:p>
        </p:txBody>
      </p:sp>
    </p:spTree>
    <p:extLst>
      <p:ext uri="{BB962C8B-B14F-4D97-AF65-F5344CB8AC3E}">
        <p14:creationId xmlns:p14="http://schemas.microsoft.com/office/powerpoint/2010/main" val="13733599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グラフ 1"/>
          <p:cNvGraphicFramePr/>
          <p:nvPr>
            <p:extLst>
              <p:ext uri="{D42A27DB-BD31-4B8C-83A1-F6EECF244321}">
                <p14:modId xmlns:p14="http://schemas.microsoft.com/office/powerpoint/2010/main" val="2230037346"/>
              </p:ext>
            </p:extLst>
          </p:nvPr>
        </p:nvGraphicFramePr>
        <p:xfrm>
          <a:off x="1196752" y="467544"/>
          <a:ext cx="4572000" cy="375624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 name="グラフ 2"/>
          <p:cNvGraphicFramePr/>
          <p:nvPr>
            <p:extLst>
              <p:ext uri="{D42A27DB-BD31-4B8C-83A1-F6EECF244321}">
                <p14:modId xmlns:p14="http://schemas.microsoft.com/office/powerpoint/2010/main" val="548591999"/>
              </p:ext>
            </p:extLst>
          </p:nvPr>
        </p:nvGraphicFramePr>
        <p:xfrm>
          <a:off x="1196752" y="4427984"/>
          <a:ext cx="4572000" cy="36004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2047946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グラフ 1"/>
          <p:cNvGraphicFramePr/>
          <p:nvPr>
            <p:extLst>
              <p:ext uri="{D42A27DB-BD31-4B8C-83A1-F6EECF244321}">
                <p14:modId xmlns:p14="http://schemas.microsoft.com/office/powerpoint/2010/main" val="132860904"/>
              </p:ext>
            </p:extLst>
          </p:nvPr>
        </p:nvGraphicFramePr>
        <p:xfrm>
          <a:off x="1484784" y="1979712"/>
          <a:ext cx="4572000" cy="404428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6753614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p:cNvGraphicFramePr>
            <a:graphicFrameLocks noGrp="1"/>
          </p:cNvGraphicFramePr>
          <p:nvPr>
            <p:extLst>
              <p:ext uri="{D42A27DB-BD31-4B8C-83A1-F6EECF244321}">
                <p14:modId xmlns:p14="http://schemas.microsoft.com/office/powerpoint/2010/main" val="15409039"/>
              </p:ext>
            </p:extLst>
          </p:nvPr>
        </p:nvGraphicFramePr>
        <p:xfrm>
          <a:off x="476672" y="380812"/>
          <a:ext cx="5940000" cy="6597360"/>
        </p:xfrm>
        <a:graphic>
          <a:graphicData uri="http://schemas.openxmlformats.org/drawingml/2006/table">
            <a:tbl>
              <a:tblPr firstRow="1" bandRow="1">
                <a:tableStyleId>{912C8C85-51F0-491E-9774-3900AFEF0FD7}</a:tableStyleId>
              </a:tblPr>
              <a:tblGrid>
                <a:gridCol w="900000"/>
                <a:gridCol w="900000"/>
                <a:gridCol w="2880000"/>
                <a:gridCol w="1260000"/>
              </a:tblGrid>
              <a:tr h="288000">
                <a:tc>
                  <a:txBody>
                    <a:bodyPr/>
                    <a:lstStyle/>
                    <a:p>
                      <a:pPr algn="ctr"/>
                      <a:r>
                        <a:rPr kumimoji="1" lang="ja-JP" altLang="en-US" sz="1200" dirty="0" smtClean="0"/>
                        <a:t>スライド</a:t>
                      </a:r>
                      <a:endParaRPr kumimoji="1" lang="ja-JP" altLang="en-US" sz="1200" b="0" dirty="0"/>
                    </a:p>
                  </a:txBody>
                  <a:tcPr anchor="ctr"/>
                </a:tc>
                <a:tc>
                  <a:txBody>
                    <a:bodyPr/>
                    <a:lstStyle/>
                    <a:p>
                      <a:pPr algn="ctr"/>
                      <a:r>
                        <a:rPr kumimoji="1" lang="ja-JP" altLang="en-US" sz="1200" dirty="0" smtClean="0"/>
                        <a:t>要点</a:t>
                      </a:r>
                      <a:endParaRPr kumimoji="1" lang="ja-JP" altLang="en-US" sz="1200" b="0" dirty="0"/>
                    </a:p>
                  </a:txBody>
                  <a:tcPr anchor="ctr">
                    <a:lnR w="12700" cap="flat" cmpd="sng" algn="ctr">
                      <a:solidFill>
                        <a:srgbClr val="FFC000"/>
                      </a:solidFill>
                      <a:prstDash val="solid"/>
                      <a:round/>
                      <a:headEnd type="none" w="med" len="med"/>
                      <a:tailEnd type="none" w="med" len="med"/>
                    </a:lnR>
                  </a:tcPr>
                </a:tc>
                <a:tc>
                  <a:txBody>
                    <a:bodyPr/>
                    <a:lstStyle/>
                    <a:p>
                      <a:pPr algn="ctr"/>
                      <a:r>
                        <a:rPr kumimoji="1" lang="ja-JP" altLang="en-US" sz="1200" dirty="0" smtClean="0"/>
                        <a:t>セリフ＋ト書き</a:t>
                      </a:r>
                      <a:endParaRPr kumimoji="1" lang="ja-JP" altLang="en-US" sz="1200" b="0" dirty="0"/>
                    </a:p>
                  </a:txBody>
                  <a:tcPr anchor="ctr">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tcPr>
                </a:tc>
                <a:tc>
                  <a:txBody>
                    <a:bodyPr/>
                    <a:lstStyle/>
                    <a:p>
                      <a:pPr algn="ctr"/>
                      <a:r>
                        <a:rPr kumimoji="1" lang="ja-JP" altLang="en-US" sz="1200" dirty="0" smtClean="0"/>
                        <a:t>時間（合計分）</a:t>
                      </a:r>
                      <a:endParaRPr kumimoji="1" lang="ja-JP" altLang="en-US" sz="1200" b="0" dirty="0"/>
                    </a:p>
                  </a:txBody>
                  <a:tcPr anchor="ctr">
                    <a:lnL w="12700" cap="flat" cmpd="sng" algn="ctr">
                      <a:solidFill>
                        <a:srgbClr val="FFC000"/>
                      </a:solidFill>
                      <a:prstDash val="solid"/>
                      <a:round/>
                      <a:headEnd type="none" w="med" len="med"/>
                      <a:tailEnd type="none" w="med" len="med"/>
                    </a:lnL>
                  </a:tcPr>
                </a:tc>
              </a:tr>
              <a:tr h="592647">
                <a:tc>
                  <a:txBody>
                    <a:bodyPr/>
                    <a:lstStyle/>
                    <a:p>
                      <a:r>
                        <a:rPr kumimoji="1" lang="en-US" altLang="ja-JP" sz="1000" dirty="0" smtClean="0"/>
                        <a:t>1</a:t>
                      </a:r>
                      <a:r>
                        <a:rPr kumimoji="1" lang="ja-JP" altLang="en-US" sz="1000" dirty="0" smtClean="0"/>
                        <a:t>（表紙）</a:t>
                      </a:r>
                      <a:endParaRPr kumimoji="1" lang="ja-JP" altLang="en-US" sz="1000" dirty="0"/>
                    </a:p>
                  </a:txBody>
                  <a:tcPr>
                    <a:lnR w="12700" cap="flat" cmpd="sng" algn="ctr">
                      <a:solidFill>
                        <a:srgbClr val="FFC000"/>
                      </a:solidFill>
                      <a:prstDash val="solid"/>
                      <a:round/>
                      <a:headEnd type="none" w="med" len="med"/>
                      <a:tailEnd type="none" w="med" len="med"/>
                    </a:lnR>
                  </a:tcPr>
                </a:tc>
                <a:tc>
                  <a:txBody>
                    <a:bodyPr/>
                    <a:lstStyle/>
                    <a:p>
                      <a:r>
                        <a:rPr kumimoji="1" lang="ja-JP" altLang="en-US" sz="1000" dirty="0" smtClean="0"/>
                        <a:t>オープニングトーク</a:t>
                      </a:r>
                      <a:endParaRPr kumimoji="1" lang="ja-JP" altLang="en-US" sz="1000" dirty="0"/>
                    </a:p>
                  </a:txBody>
                  <a:tcPr>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tcPr>
                </a:tc>
                <a:tc>
                  <a:txBody>
                    <a:bodyPr/>
                    <a:lstStyle/>
                    <a:p>
                      <a:r>
                        <a:rPr kumimoji="1" lang="ja-JP" altLang="en-US" sz="1000" dirty="0" smtClean="0">
                          <a:solidFill>
                            <a:srgbClr val="FF0000"/>
                          </a:solidFill>
                        </a:rPr>
                        <a:t>－開始時間に合わせて宴台に上がる。にこやかな表情で会場を見渡して深々と一礼する。</a:t>
                      </a:r>
                      <a:endParaRPr kumimoji="1" lang="en-US" altLang="ja-JP" sz="1000" dirty="0" smtClean="0">
                        <a:solidFill>
                          <a:srgbClr val="FF0000"/>
                        </a:solidFill>
                      </a:endParaRPr>
                    </a:p>
                    <a:p>
                      <a:endParaRPr kumimoji="1" lang="en-US" altLang="ja-JP" sz="1000" dirty="0" smtClean="0">
                        <a:solidFill>
                          <a:srgbClr val="FF0000"/>
                        </a:solidFill>
                      </a:endParaRPr>
                    </a:p>
                    <a:p>
                      <a:r>
                        <a:rPr kumimoji="1" lang="ja-JP" altLang="en-US" sz="1050" dirty="0" smtClean="0"/>
                        <a:t>このたびは、お忙しい中、貴重なお時間をいただきありがとうございます。私、第</a:t>
                      </a:r>
                      <a:r>
                        <a:rPr kumimoji="1" lang="en-US" altLang="ja-JP" sz="1050" dirty="0" smtClean="0"/>
                        <a:t>1</a:t>
                      </a:r>
                      <a:r>
                        <a:rPr kumimoji="1" lang="ja-JP" altLang="en-US" sz="1050" dirty="0" smtClean="0"/>
                        <a:t>事業部　通信システム課　佐藤一郎と申します。簡単に自己紹介をさせていただきます。</a:t>
                      </a:r>
                      <a:endParaRPr kumimoji="1" lang="en-US" altLang="ja-JP" sz="1050" dirty="0" smtClean="0"/>
                    </a:p>
                    <a:p>
                      <a:endParaRPr kumimoji="1" lang="ja-JP" altLang="en-US" sz="1050" dirty="0" smtClean="0"/>
                    </a:p>
                    <a:p>
                      <a:r>
                        <a:rPr kumimoji="1" lang="ja-JP" altLang="en-US" sz="1050" dirty="0" smtClean="0"/>
                        <a:t>私は、入社して以来５年間、ウェブサイト構築関係の仕事に従事してまいりました。若輩者ですが、一生懸命ご説明しますので最後までよろしくお願いいたします。</a:t>
                      </a:r>
                      <a:endParaRPr kumimoji="1" lang="en-US" altLang="ja-JP" sz="1050" dirty="0" smtClean="0"/>
                    </a:p>
                    <a:p>
                      <a:endParaRPr kumimoji="1" lang="ja-JP" altLang="en-US" sz="1050" dirty="0" smtClean="0"/>
                    </a:p>
                    <a:p>
                      <a:r>
                        <a:rPr kumimoji="1" lang="ja-JP" altLang="en-US" sz="1050" dirty="0" smtClean="0"/>
                        <a:t>実は、私ごとではありますが、この企画を思い付いたきっかけがあります。世の中の景気も一向に上向きにならず、会社の業績も厳しい状況が続いております。たばこ・酒税の値上げ、ガソリンの高騰などもあり、当然私の家庭内の予算も厳しい数字になっております。我が家の大蔵大臣による「事業仕分け」もだいぶ厳しい状況になっています。</a:t>
                      </a:r>
                    </a:p>
                    <a:p>
                      <a:endParaRPr kumimoji="1" lang="en-US" altLang="ja-JP" sz="1050" dirty="0" smtClean="0"/>
                    </a:p>
                    <a:p>
                      <a:r>
                        <a:rPr kumimoji="1" lang="ja-JP" altLang="en-US" sz="1050" dirty="0" smtClean="0"/>
                        <a:t>スマートフォンを使い始めて２年目、そろそろ買い替えの時期に差し掛かっています。さて次はどの機種にすれば最も通信費が安くなるかということを調査しています。もちろん、安いだけではなく自分が一番頻繁に利用する場所で快適に使える、というのが最優先の条件です。どの通信事業者のどの機種が自分にとって最適かを決めあぐねている状態です。</a:t>
                      </a:r>
                    </a:p>
                    <a:p>
                      <a:endParaRPr kumimoji="1" lang="en-US" altLang="ja-JP" sz="1050" dirty="0" smtClean="0"/>
                    </a:p>
                    <a:p>
                      <a:r>
                        <a:rPr kumimoji="1" lang="ja-JP" altLang="en-US" sz="1050" dirty="0" smtClean="0"/>
                        <a:t>インターネットや雑誌などで、自分なりに調べてはみましたが、なかなかこれという結論は出ていません。そこで、こういう雑誌があれば自分なら絶対重宝するな、というものをインターネット上で配信してはどうか、と考え付いたのです。</a:t>
                      </a:r>
                      <a:endParaRPr kumimoji="1" lang="en-US" altLang="ja-JP" sz="1050" dirty="0" smtClean="0"/>
                    </a:p>
                    <a:p>
                      <a:endParaRPr kumimoji="1" lang="ja-JP" altLang="en-US" sz="1050" dirty="0" smtClean="0"/>
                    </a:p>
                    <a:p>
                      <a:r>
                        <a:rPr kumimoji="1" lang="ja-JP" altLang="en-US" sz="1050" dirty="0" smtClean="0"/>
                        <a:t>それでは、プレゼンテーションを始めさせていただきます。</a:t>
                      </a:r>
                    </a:p>
                  </a:txBody>
                  <a:tcPr>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tcPr>
                </a:tc>
                <a:tc>
                  <a:txBody>
                    <a:bodyPr/>
                    <a:lstStyle/>
                    <a:p>
                      <a:r>
                        <a:rPr kumimoji="1" lang="en-US" altLang="ja-JP" sz="1000" dirty="0" smtClean="0"/>
                        <a:t>3</a:t>
                      </a:r>
                      <a:r>
                        <a:rPr kumimoji="1" lang="ja-JP" altLang="en-US" sz="1000" dirty="0" smtClean="0"/>
                        <a:t>分（</a:t>
                      </a:r>
                      <a:r>
                        <a:rPr kumimoji="1" lang="en-US" altLang="ja-JP" sz="1000" dirty="0" smtClean="0"/>
                        <a:t>3</a:t>
                      </a:r>
                      <a:r>
                        <a:rPr kumimoji="1" lang="ja-JP" altLang="en-US" sz="1000" dirty="0" smtClean="0"/>
                        <a:t>分）</a:t>
                      </a:r>
                      <a:endParaRPr kumimoji="1" lang="ja-JP" altLang="en-US" sz="1000" dirty="0"/>
                    </a:p>
                  </a:txBody>
                  <a:tcPr>
                    <a:lnL w="12700" cap="flat" cmpd="sng" algn="ctr">
                      <a:solidFill>
                        <a:srgbClr val="FFC000"/>
                      </a:solidFill>
                      <a:prstDash val="solid"/>
                      <a:round/>
                      <a:headEnd type="none" w="med" len="med"/>
                      <a:tailEnd type="none" w="med" len="med"/>
                    </a:lnL>
                  </a:tcPr>
                </a:tc>
              </a:tr>
            </a:tbl>
          </a:graphicData>
        </a:graphic>
      </p:graphicFrame>
    </p:spTree>
    <p:extLst>
      <p:ext uri="{BB962C8B-B14F-4D97-AF65-F5344CB8AC3E}">
        <p14:creationId xmlns:p14="http://schemas.microsoft.com/office/powerpoint/2010/main" val="5762455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p:cNvGraphicFramePr>
            <a:graphicFrameLocks noGrp="1"/>
          </p:cNvGraphicFramePr>
          <p:nvPr>
            <p:extLst>
              <p:ext uri="{D42A27DB-BD31-4B8C-83A1-F6EECF244321}">
                <p14:modId xmlns:p14="http://schemas.microsoft.com/office/powerpoint/2010/main" val="2477135951"/>
              </p:ext>
            </p:extLst>
          </p:nvPr>
        </p:nvGraphicFramePr>
        <p:xfrm>
          <a:off x="476672" y="380812"/>
          <a:ext cx="5940000" cy="4951440"/>
        </p:xfrm>
        <a:graphic>
          <a:graphicData uri="http://schemas.openxmlformats.org/drawingml/2006/table">
            <a:tbl>
              <a:tblPr firstRow="1" bandRow="1">
                <a:tableStyleId>{912C8C85-51F0-491E-9774-3900AFEF0FD7}</a:tableStyleId>
              </a:tblPr>
              <a:tblGrid>
                <a:gridCol w="900000"/>
                <a:gridCol w="900000"/>
                <a:gridCol w="2880000"/>
                <a:gridCol w="1260000"/>
              </a:tblGrid>
              <a:tr h="288000">
                <a:tc>
                  <a:txBody>
                    <a:bodyPr/>
                    <a:lstStyle/>
                    <a:p>
                      <a:pPr algn="ctr"/>
                      <a:r>
                        <a:rPr kumimoji="1" lang="ja-JP" altLang="en-US" sz="1200" dirty="0" smtClean="0"/>
                        <a:t>スライド</a:t>
                      </a:r>
                      <a:endParaRPr kumimoji="1" lang="ja-JP" altLang="en-US" sz="1200" b="0" dirty="0"/>
                    </a:p>
                  </a:txBody>
                  <a:tcPr anchor="ctr"/>
                </a:tc>
                <a:tc>
                  <a:txBody>
                    <a:bodyPr/>
                    <a:lstStyle/>
                    <a:p>
                      <a:pPr algn="ctr"/>
                      <a:r>
                        <a:rPr kumimoji="1" lang="ja-JP" altLang="en-US" sz="1200" dirty="0" smtClean="0"/>
                        <a:t>要点</a:t>
                      </a:r>
                      <a:endParaRPr kumimoji="1" lang="ja-JP" altLang="en-US" sz="1200" b="0" dirty="0"/>
                    </a:p>
                  </a:txBody>
                  <a:tcPr anchor="ctr">
                    <a:lnR w="12700" cap="flat" cmpd="sng" algn="ctr">
                      <a:solidFill>
                        <a:srgbClr val="FFC000"/>
                      </a:solidFill>
                      <a:prstDash val="solid"/>
                      <a:round/>
                      <a:headEnd type="none" w="med" len="med"/>
                      <a:tailEnd type="none" w="med" len="med"/>
                    </a:lnR>
                  </a:tcPr>
                </a:tc>
                <a:tc>
                  <a:txBody>
                    <a:bodyPr/>
                    <a:lstStyle/>
                    <a:p>
                      <a:pPr algn="ctr"/>
                      <a:r>
                        <a:rPr kumimoji="1" lang="ja-JP" altLang="en-US" sz="1200" dirty="0" smtClean="0"/>
                        <a:t>セリフ＋ト書き</a:t>
                      </a:r>
                      <a:endParaRPr kumimoji="1" lang="ja-JP" altLang="en-US" sz="1200" b="0" dirty="0"/>
                    </a:p>
                  </a:txBody>
                  <a:tcPr anchor="ctr">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tcPr>
                </a:tc>
                <a:tc>
                  <a:txBody>
                    <a:bodyPr/>
                    <a:lstStyle/>
                    <a:p>
                      <a:pPr algn="ctr"/>
                      <a:r>
                        <a:rPr kumimoji="1" lang="ja-JP" altLang="en-US" sz="1200" dirty="0" smtClean="0"/>
                        <a:t>時間（合計分）</a:t>
                      </a:r>
                      <a:endParaRPr kumimoji="1" lang="ja-JP" altLang="en-US" sz="1200" b="0" dirty="0"/>
                    </a:p>
                  </a:txBody>
                  <a:tcPr anchor="ctr">
                    <a:lnL w="12700" cap="flat" cmpd="sng" algn="ctr">
                      <a:solidFill>
                        <a:srgbClr val="FFC000"/>
                      </a:solidFill>
                      <a:prstDash val="solid"/>
                      <a:round/>
                      <a:headEnd type="none" w="med" len="med"/>
                      <a:tailEnd type="none" w="med" len="med"/>
                    </a:lnL>
                  </a:tcPr>
                </a:tc>
              </a:tr>
              <a:tr h="1515790">
                <a:tc>
                  <a:txBody>
                    <a:bodyPr/>
                    <a:lstStyle/>
                    <a:p>
                      <a:r>
                        <a:rPr kumimoji="1" lang="en-US" altLang="ja-JP" sz="1000" dirty="0" smtClean="0"/>
                        <a:t>2</a:t>
                      </a:r>
                      <a:r>
                        <a:rPr kumimoji="1" lang="ja-JP" altLang="en-US" sz="1000" dirty="0" smtClean="0"/>
                        <a:t>（主旨）</a:t>
                      </a:r>
                      <a:endParaRPr kumimoji="1" lang="ja-JP" altLang="en-US" sz="1000" dirty="0"/>
                    </a:p>
                  </a:txBody>
                  <a:tcPr>
                    <a:lnR w="12700" cap="flat" cmpd="sng" algn="ctr">
                      <a:solidFill>
                        <a:srgbClr val="FFC000"/>
                      </a:solidFill>
                      <a:prstDash val="solid"/>
                      <a:round/>
                      <a:headEnd type="none" w="med" len="med"/>
                      <a:tailEnd type="none" w="med" len="med"/>
                    </a:lnR>
                  </a:tcPr>
                </a:tc>
                <a:tc>
                  <a:txBody>
                    <a:bodyPr/>
                    <a:lstStyle/>
                    <a:p>
                      <a:r>
                        <a:rPr kumimoji="1" lang="ja-JP" altLang="en-US" sz="1000" dirty="0" smtClean="0"/>
                        <a:t>主旨説明</a:t>
                      </a:r>
                      <a:endParaRPr kumimoji="1" lang="ja-JP" altLang="en-US" sz="1000" dirty="0"/>
                    </a:p>
                  </a:txBody>
                  <a:tcPr>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tcPr>
                </a:tc>
                <a:tc>
                  <a:txBody>
                    <a:bodyPr/>
                    <a:lstStyle/>
                    <a:p>
                      <a:r>
                        <a:rPr kumimoji="1" lang="ja-JP" altLang="en-US" sz="1000" dirty="0" smtClean="0">
                          <a:solidFill>
                            <a:srgbClr val="FF0000"/>
                          </a:solidFill>
                        </a:rPr>
                        <a:t>－スライド</a:t>
                      </a:r>
                      <a:r>
                        <a:rPr kumimoji="1" lang="en-US" altLang="ja-JP" sz="1000" dirty="0" smtClean="0">
                          <a:solidFill>
                            <a:srgbClr val="FF0000"/>
                          </a:solidFill>
                        </a:rPr>
                        <a:t>2</a:t>
                      </a:r>
                      <a:r>
                        <a:rPr kumimoji="1" lang="ja-JP" altLang="en-US" sz="1000" dirty="0" smtClean="0">
                          <a:solidFill>
                            <a:srgbClr val="FF0000"/>
                          </a:solidFill>
                        </a:rPr>
                        <a:t>ページ目を表示する。スクリーンを確認して趣旨説明に入る。</a:t>
                      </a:r>
                      <a:endParaRPr kumimoji="1" lang="en-US" altLang="ja-JP" sz="1000" dirty="0" smtClean="0">
                        <a:solidFill>
                          <a:srgbClr val="FF0000"/>
                        </a:solidFill>
                      </a:endParaRPr>
                    </a:p>
                    <a:p>
                      <a:endParaRPr kumimoji="1" lang="en-US" altLang="ja-JP" sz="1000" dirty="0" smtClean="0">
                        <a:solidFill>
                          <a:srgbClr val="FF0000"/>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smtClean="0"/>
                        <a:t>このたび、私どもが提案する企画は、週刊ネットマガジン</a:t>
                      </a:r>
                      <a:r>
                        <a:rPr kumimoji="1" lang="en-US" altLang="ja-JP" sz="1000" dirty="0" smtClean="0"/>
                        <a:t>『mobile news』</a:t>
                      </a:r>
                      <a:r>
                        <a:rPr kumimoji="1" lang="ja-JP" altLang="en-US" sz="1000" dirty="0" smtClean="0"/>
                        <a:t>です。このマガジンの編集方針から説明させていただきます。</a:t>
                      </a:r>
                      <a:endParaRPr kumimoji="1" lang="en-US" altLang="ja-JP" sz="10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000"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smtClean="0"/>
                        <a:t>急速なモバイル製品、通信インフラの進歩に伴い市場におけるニーズも広範囲に拡大しております。</a:t>
                      </a:r>
                      <a:endParaRPr kumimoji="1" lang="en-US" altLang="ja-JP" sz="1000"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smtClean="0"/>
                        <a:t>通信キャリア、ベンダーなどのサービス競争も激化してシェアの奪い合いにより、過当競争に陥っています。</a:t>
                      </a:r>
                      <a:endParaRPr kumimoji="1" lang="en-US" altLang="ja-JP" sz="10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000"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smtClean="0"/>
                        <a:t>そこで、次の</a:t>
                      </a:r>
                      <a:r>
                        <a:rPr kumimoji="1" lang="en-US" altLang="ja-JP" sz="1000" dirty="0" smtClean="0"/>
                        <a:t>3</a:t>
                      </a:r>
                      <a:r>
                        <a:rPr kumimoji="1" lang="ja-JP" altLang="en-US" sz="1000" dirty="0" smtClean="0"/>
                        <a:t>点を柱としたウェブマガジンの発信を企画いたしました。</a:t>
                      </a:r>
                      <a:endParaRPr kumimoji="1" lang="en-US" altLang="ja-JP" sz="10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000"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smtClean="0"/>
                        <a:t>①ネットワークをいかに安く便利に使うか</a:t>
                      </a:r>
                      <a:endParaRPr kumimoji="1" lang="en-US" altLang="ja-JP" sz="1000"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smtClean="0"/>
                        <a:t>　　・自宅で</a:t>
                      </a:r>
                      <a:r>
                        <a:rPr kumimoji="1" lang="en-US" altLang="ja-JP" sz="1000" dirty="0" smtClean="0"/>
                        <a:t>Wi-Fi</a:t>
                      </a:r>
                      <a:r>
                        <a:rPr kumimoji="1" lang="ja-JP" altLang="en-US" sz="1000" dirty="0" smtClean="0"/>
                        <a:t>環境を整備</a:t>
                      </a:r>
                      <a:endParaRPr kumimoji="1" lang="en-US" altLang="ja-JP" sz="1000"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smtClean="0"/>
                        <a:t>　　・携帯電話・スマートフォンも</a:t>
                      </a:r>
                      <a:r>
                        <a:rPr kumimoji="1" lang="en-US" altLang="ja-JP" sz="1000" dirty="0" smtClean="0"/>
                        <a:t>Wi-Fi</a:t>
                      </a:r>
                      <a:r>
                        <a:rPr kumimoji="1" lang="ja-JP" altLang="en-US" sz="1000" dirty="0" smtClean="0"/>
                        <a:t>利用で節約</a:t>
                      </a:r>
                      <a:endParaRPr kumimoji="1" lang="en-US" altLang="ja-JP" sz="10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000" dirty="0" smtClean="0"/>
                    </a:p>
                    <a:p>
                      <a:pPr marL="0" marR="0" indent="-684000" algn="l" defTabSz="914400" rtl="0" eaLnBrk="1" fontAlgn="auto" latinLnBrk="0" hangingPunct="1">
                        <a:lnSpc>
                          <a:spcPct val="100000"/>
                        </a:lnSpc>
                        <a:spcBef>
                          <a:spcPts val="0"/>
                        </a:spcBef>
                        <a:spcAft>
                          <a:spcPts val="0"/>
                        </a:spcAft>
                        <a:buClrTx/>
                        <a:buSzTx/>
                        <a:buFontTx/>
                        <a:buNone/>
                        <a:tabLst/>
                        <a:defRPr/>
                      </a:pPr>
                      <a:r>
                        <a:rPr kumimoji="1" lang="ja-JP" altLang="en-US" sz="1000" dirty="0" smtClean="0"/>
                        <a:t>②パソコン、携帯電話、スマートフォン、モバイル機</a:t>
                      </a:r>
                      <a:endParaRPr kumimoji="1" lang="en-US" altLang="ja-JP" sz="1000"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smtClean="0"/>
                        <a:t>　　器の通信プランを比較</a:t>
                      </a:r>
                      <a:endParaRPr kumimoji="1" lang="en-US" altLang="ja-JP" sz="1000"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smtClean="0"/>
                        <a:t>　　・まとめて請求できる携帯キャリアのプラン</a:t>
                      </a:r>
                      <a:endParaRPr kumimoji="1" lang="en-US" altLang="ja-JP" sz="1000"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smtClean="0"/>
                        <a:t>　　・データ通信、電話代をまとめる</a:t>
                      </a:r>
                      <a:r>
                        <a:rPr kumimoji="1" lang="en-US" altLang="ja-JP" sz="1000" dirty="0" smtClean="0"/>
                        <a:t>CATV</a:t>
                      </a:r>
                      <a:r>
                        <a:rPr kumimoji="1" lang="ja-JP" altLang="en-US" sz="1000" dirty="0" smtClean="0"/>
                        <a:t>プラン</a:t>
                      </a:r>
                      <a:endParaRPr kumimoji="1" lang="en-US" altLang="ja-JP" sz="1000"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smtClean="0"/>
                        <a:t>　　・</a:t>
                      </a:r>
                      <a:r>
                        <a:rPr kumimoji="1" lang="en-US" altLang="ja-JP" sz="1000" dirty="0" smtClean="0"/>
                        <a:t>TV</a:t>
                      </a:r>
                      <a:r>
                        <a:rPr kumimoji="1" lang="ja-JP" altLang="en-US" sz="1000" dirty="0" smtClean="0"/>
                        <a:t>視聴、データ通信をまとめる光プラン</a:t>
                      </a:r>
                      <a:endParaRPr kumimoji="1" lang="en-US" altLang="ja-JP" sz="10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000"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smtClean="0"/>
                        <a:t>③新製品情報と</a:t>
                      </a:r>
                      <a:r>
                        <a:rPr kumimoji="1" lang="en-US" altLang="ja-JP" sz="1000" dirty="0" smtClean="0"/>
                        <a:t>Wi-Fi</a:t>
                      </a:r>
                      <a:r>
                        <a:rPr kumimoji="1" lang="ja-JP" altLang="en-US" sz="1000" dirty="0" smtClean="0"/>
                        <a:t>接続サービス情報を紹介</a:t>
                      </a:r>
                      <a:endParaRPr kumimoji="1" lang="en-US" altLang="ja-JP" sz="1000" dirty="0" smtClean="0"/>
                    </a:p>
                    <a:p>
                      <a:pPr marL="0" marR="0" indent="-684000" algn="l" defTabSz="914400" rtl="0" eaLnBrk="1" fontAlgn="auto" latinLnBrk="0" hangingPunct="1">
                        <a:lnSpc>
                          <a:spcPct val="100000"/>
                        </a:lnSpc>
                        <a:spcBef>
                          <a:spcPts val="0"/>
                        </a:spcBef>
                        <a:spcAft>
                          <a:spcPts val="0"/>
                        </a:spcAft>
                        <a:buClrTx/>
                        <a:buSzTx/>
                        <a:buFontTx/>
                        <a:buNone/>
                        <a:tabLst/>
                        <a:defRPr/>
                      </a:pPr>
                      <a:endParaRPr kumimoji="1" lang="en-US" altLang="ja-JP" sz="1000" dirty="0" smtClean="0"/>
                    </a:p>
                    <a:p>
                      <a:r>
                        <a:rPr kumimoji="1" lang="ja-JP" altLang="en-US" sz="1000" dirty="0" smtClean="0">
                          <a:solidFill>
                            <a:srgbClr val="FF0000"/>
                          </a:solidFill>
                        </a:rPr>
                        <a:t>－ここで質問がないかを確認する。他社商品の売れ行きなどについて質問がありそう。</a:t>
                      </a:r>
                      <a:endParaRPr kumimoji="1" lang="ja-JP" altLang="en-US" sz="1000" dirty="0">
                        <a:solidFill>
                          <a:srgbClr val="FF0000"/>
                        </a:solidFill>
                      </a:endParaRPr>
                    </a:p>
                  </a:txBody>
                  <a:tcPr>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tcPr>
                </a:tc>
                <a:tc>
                  <a:txBody>
                    <a:bodyPr/>
                    <a:lstStyle/>
                    <a:p>
                      <a:r>
                        <a:rPr kumimoji="1" lang="en-US" altLang="ja-JP" sz="1000" dirty="0" smtClean="0"/>
                        <a:t>5</a:t>
                      </a:r>
                      <a:r>
                        <a:rPr kumimoji="1" lang="ja-JP" altLang="en-US" sz="1000" dirty="0" smtClean="0"/>
                        <a:t>分（</a:t>
                      </a:r>
                      <a:r>
                        <a:rPr kumimoji="1" lang="en-US" altLang="ja-JP" sz="1000" dirty="0" smtClean="0"/>
                        <a:t>8</a:t>
                      </a:r>
                      <a:r>
                        <a:rPr kumimoji="1" lang="ja-JP" altLang="en-US" sz="1000" dirty="0" smtClean="0"/>
                        <a:t>分）</a:t>
                      </a:r>
                      <a:endParaRPr kumimoji="1" lang="en-US" altLang="ja-JP" sz="1000" dirty="0" smtClean="0"/>
                    </a:p>
                    <a:p>
                      <a:r>
                        <a:rPr kumimoji="1" lang="ja-JP" altLang="en-US" sz="1000" dirty="0" smtClean="0"/>
                        <a:t>*質疑応答があれば</a:t>
                      </a:r>
                      <a:r>
                        <a:rPr kumimoji="1" lang="en-US" altLang="ja-JP" sz="1000" dirty="0" smtClean="0"/>
                        <a:t>3</a:t>
                      </a:r>
                      <a:r>
                        <a:rPr kumimoji="1" lang="ja-JP" altLang="en-US" sz="1000" dirty="0" smtClean="0"/>
                        <a:t>分（</a:t>
                      </a:r>
                      <a:r>
                        <a:rPr kumimoji="1" lang="en-US" altLang="ja-JP" sz="1000" dirty="0" smtClean="0"/>
                        <a:t>11</a:t>
                      </a:r>
                      <a:r>
                        <a:rPr kumimoji="1" lang="ja-JP" altLang="en-US" sz="1000" dirty="0" smtClean="0"/>
                        <a:t>分）</a:t>
                      </a:r>
                      <a:endParaRPr kumimoji="1" lang="ja-JP" altLang="en-US" sz="1000" dirty="0"/>
                    </a:p>
                  </a:txBody>
                  <a:tcPr>
                    <a:lnL w="12700" cap="flat" cmpd="sng" algn="ctr">
                      <a:solidFill>
                        <a:srgbClr val="FFC000"/>
                      </a:solidFill>
                      <a:prstDash val="solid"/>
                      <a:round/>
                      <a:headEnd type="none" w="med" len="med"/>
                      <a:tailEnd type="none" w="med" len="med"/>
                    </a:lnL>
                  </a:tcPr>
                </a:tc>
              </a:tr>
            </a:tbl>
          </a:graphicData>
        </a:graphic>
      </p:graphicFrame>
    </p:spTree>
    <p:extLst>
      <p:ext uri="{BB962C8B-B14F-4D97-AF65-F5344CB8AC3E}">
        <p14:creationId xmlns:p14="http://schemas.microsoft.com/office/powerpoint/2010/main" val="12546081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 1"/>
          <p:cNvGraphicFramePr>
            <a:graphicFrameLocks noGrp="1"/>
          </p:cNvGraphicFramePr>
          <p:nvPr>
            <p:extLst>
              <p:ext uri="{D42A27DB-BD31-4B8C-83A1-F6EECF244321}">
                <p14:modId xmlns:p14="http://schemas.microsoft.com/office/powerpoint/2010/main" val="2520140561"/>
              </p:ext>
            </p:extLst>
          </p:nvPr>
        </p:nvGraphicFramePr>
        <p:xfrm>
          <a:off x="476672" y="683568"/>
          <a:ext cx="5940000" cy="1598640"/>
        </p:xfrm>
        <a:graphic>
          <a:graphicData uri="http://schemas.openxmlformats.org/drawingml/2006/table">
            <a:tbl>
              <a:tblPr firstRow="1" bandRow="1">
                <a:tableStyleId>{912C8C85-51F0-491E-9774-3900AFEF0FD7}</a:tableStyleId>
              </a:tblPr>
              <a:tblGrid>
                <a:gridCol w="900000"/>
                <a:gridCol w="900000"/>
                <a:gridCol w="2880000"/>
                <a:gridCol w="1260000"/>
              </a:tblGrid>
              <a:tr h="288000">
                <a:tc>
                  <a:txBody>
                    <a:bodyPr/>
                    <a:lstStyle/>
                    <a:p>
                      <a:pPr algn="ctr"/>
                      <a:r>
                        <a:rPr kumimoji="1" lang="ja-JP" altLang="en-US" sz="1200" dirty="0" smtClean="0"/>
                        <a:t>スライド</a:t>
                      </a:r>
                      <a:endParaRPr kumimoji="1" lang="ja-JP" altLang="en-US" sz="1200" b="0" dirty="0"/>
                    </a:p>
                  </a:txBody>
                  <a:tcPr anchor="ctr">
                    <a:lnR w="12700" cap="flat" cmpd="sng" algn="ctr">
                      <a:solidFill>
                        <a:srgbClr val="FFC000"/>
                      </a:solidFill>
                      <a:prstDash val="solid"/>
                      <a:round/>
                      <a:headEnd type="none" w="med" len="med"/>
                      <a:tailEnd type="none" w="med" len="med"/>
                    </a:lnR>
                  </a:tcPr>
                </a:tc>
                <a:tc>
                  <a:txBody>
                    <a:bodyPr/>
                    <a:lstStyle/>
                    <a:p>
                      <a:pPr algn="ctr"/>
                      <a:r>
                        <a:rPr kumimoji="1" lang="ja-JP" altLang="en-US" sz="1200" dirty="0" smtClean="0"/>
                        <a:t>要点</a:t>
                      </a:r>
                      <a:endParaRPr kumimoji="1" lang="ja-JP" altLang="en-US" sz="1200" b="0" dirty="0"/>
                    </a:p>
                  </a:txBody>
                  <a:tcPr anchor="ctr">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tcPr>
                </a:tc>
                <a:tc>
                  <a:txBody>
                    <a:bodyPr/>
                    <a:lstStyle/>
                    <a:p>
                      <a:pPr algn="ctr"/>
                      <a:r>
                        <a:rPr kumimoji="1" lang="ja-JP" altLang="en-US" sz="1200" dirty="0" smtClean="0"/>
                        <a:t>セリフ＋ト書き</a:t>
                      </a:r>
                      <a:endParaRPr kumimoji="1" lang="ja-JP" altLang="en-US" sz="1200" b="0" dirty="0"/>
                    </a:p>
                  </a:txBody>
                  <a:tcPr anchor="ctr">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tcPr>
                </a:tc>
                <a:tc>
                  <a:txBody>
                    <a:bodyPr/>
                    <a:lstStyle/>
                    <a:p>
                      <a:pPr algn="ctr"/>
                      <a:r>
                        <a:rPr kumimoji="1" lang="ja-JP" altLang="en-US" sz="1200" dirty="0" smtClean="0"/>
                        <a:t>時間（合計分）</a:t>
                      </a:r>
                      <a:endParaRPr kumimoji="1" lang="ja-JP" altLang="en-US" sz="1200" b="0" dirty="0"/>
                    </a:p>
                  </a:txBody>
                  <a:tcPr anchor="ctr">
                    <a:lnL w="12700" cap="flat" cmpd="sng" algn="ctr">
                      <a:solidFill>
                        <a:srgbClr val="FFC000"/>
                      </a:solidFill>
                      <a:prstDash val="solid"/>
                      <a:round/>
                      <a:headEnd type="none" w="med" len="med"/>
                      <a:tailEnd type="none" w="med" len="med"/>
                    </a:lnL>
                  </a:tcPr>
                </a:tc>
              </a:tr>
              <a:tr h="586868">
                <a:tc>
                  <a:txBody>
                    <a:bodyPr/>
                    <a:lstStyle/>
                    <a:p>
                      <a:r>
                        <a:rPr kumimoji="1" lang="en-US" altLang="ja-JP" sz="1000" dirty="0" smtClean="0"/>
                        <a:t>3</a:t>
                      </a:r>
                      <a:r>
                        <a:rPr kumimoji="1" lang="ja-JP" altLang="en-US" sz="1000" dirty="0" smtClean="0"/>
                        <a:t>（理由）</a:t>
                      </a:r>
                      <a:endParaRPr kumimoji="1" lang="ja-JP" altLang="en-US" sz="1000" dirty="0"/>
                    </a:p>
                  </a:txBody>
                  <a:tcPr>
                    <a:lnR w="12700" cap="flat" cmpd="sng" algn="ctr">
                      <a:solidFill>
                        <a:srgbClr val="FFC000"/>
                      </a:solidFill>
                      <a:prstDash val="solid"/>
                      <a:round/>
                      <a:headEnd type="none" w="med" len="med"/>
                      <a:tailEnd type="none" w="med" len="med"/>
                    </a:lnR>
                  </a:tcPr>
                </a:tc>
                <a:tc>
                  <a:txBody>
                    <a:bodyPr/>
                    <a:lstStyle/>
                    <a:p>
                      <a:r>
                        <a:rPr kumimoji="1" lang="ja-JP" altLang="en-US" sz="1000" dirty="0" smtClean="0"/>
                        <a:t>企画理由</a:t>
                      </a:r>
                      <a:endParaRPr kumimoji="1" lang="ja-JP" altLang="en-US" sz="1000" dirty="0"/>
                    </a:p>
                  </a:txBody>
                  <a:tcPr>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tcPr>
                </a:tc>
                <a:tc>
                  <a:txBody>
                    <a:bodyPr/>
                    <a:lstStyle/>
                    <a:p>
                      <a:r>
                        <a:rPr kumimoji="1" lang="ja-JP" altLang="en-US" sz="1000" dirty="0" smtClean="0">
                          <a:solidFill>
                            <a:srgbClr val="FF0000"/>
                          </a:solidFill>
                        </a:rPr>
                        <a:t>－スライド</a:t>
                      </a:r>
                      <a:r>
                        <a:rPr kumimoji="1" lang="en-US" altLang="ja-JP" sz="1000" dirty="0" smtClean="0">
                          <a:solidFill>
                            <a:srgbClr val="FF0000"/>
                          </a:solidFill>
                        </a:rPr>
                        <a:t>3</a:t>
                      </a:r>
                      <a:r>
                        <a:rPr kumimoji="1" lang="ja-JP" altLang="en-US" sz="1000" dirty="0" smtClean="0">
                          <a:solidFill>
                            <a:srgbClr val="FF0000"/>
                          </a:solidFill>
                        </a:rPr>
                        <a:t>ページ目を表示する。スクリーンを確認して企画理由説明に入る。</a:t>
                      </a:r>
                      <a:endParaRPr kumimoji="1" lang="en-US" altLang="ja-JP" sz="1000" dirty="0" smtClean="0">
                        <a:solidFill>
                          <a:srgbClr val="FF0000"/>
                        </a:solidFill>
                      </a:endParaRPr>
                    </a:p>
                    <a:p>
                      <a:endParaRPr kumimoji="1" lang="en-US" altLang="ja-JP" sz="1000" dirty="0" smtClean="0">
                        <a:solidFill>
                          <a:srgbClr val="FF0000"/>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smtClean="0"/>
                        <a:t>この企画を作った最大の理由は、景気の回復が遅れ気味にもかかわらず、通信網の発達により、ますます家計における通信料金の割合が高くなっている点です。</a:t>
                      </a:r>
                      <a:r>
                        <a:rPr kumimoji="1" lang="en-US" altLang="ja-JP" sz="1000" dirty="0" smtClean="0"/>
                        <a:t>………</a:t>
                      </a:r>
                    </a:p>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000" dirty="0"/>
                    </a:p>
                  </a:txBody>
                  <a:tcPr>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tcPr>
                </a:tc>
                <a:tc>
                  <a:txBody>
                    <a:bodyPr/>
                    <a:lstStyle/>
                    <a:p>
                      <a:r>
                        <a:rPr kumimoji="1" lang="en-US" altLang="ja-JP" sz="1000" dirty="0" smtClean="0"/>
                        <a:t>5</a:t>
                      </a:r>
                      <a:r>
                        <a:rPr kumimoji="1" lang="ja-JP" altLang="en-US" sz="1000" dirty="0" smtClean="0"/>
                        <a:t>分（</a:t>
                      </a:r>
                      <a:r>
                        <a:rPr kumimoji="1" lang="en-US" altLang="ja-JP" sz="1000" dirty="0" smtClean="0"/>
                        <a:t>16</a:t>
                      </a:r>
                      <a:r>
                        <a:rPr kumimoji="1" lang="ja-JP" altLang="en-US" sz="1000" dirty="0" smtClean="0"/>
                        <a:t>分）</a:t>
                      </a:r>
                      <a:endParaRPr kumimoji="1" lang="en-US" altLang="ja-JP" sz="1000" dirty="0" smtClean="0"/>
                    </a:p>
                    <a:p>
                      <a:r>
                        <a:rPr kumimoji="1" lang="ja-JP" altLang="en-US" sz="1000" dirty="0" smtClean="0"/>
                        <a:t>*質疑応答があれば</a:t>
                      </a:r>
                      <a:r>
                        <a:rPr kumimoji="1" lang="en-US" altLang="ja-JP" sz="1000" dirty="0" smtClean="0"/>
                        <a:t>3</a:t>
                      </a:r>
                      <a:r>
                        <a:rPr kumimoji="1" lang="ja-JP" altLang="en-US" sz="1000" dirty="0" smtClean="0"/>
                        <a:t>分（</a:t>
                      </a:r>
                      <a:r>
                        <a:rPr kumimoji="1" lang="en-US" altLang="ja-JP" sz="1000" dirty="0" smtClean="0"/>
                        <a:t>19</a:t>
                      </a:r>
                      <a:r>
                        <a:rPr kumimoji="1" lang="ja-JP" altLang="en-US" sz="1000" dirty="0" smtClean="0"/>
                        <a:t>分）</a:t>
                      </a:r>
                    </a:p>
                    <a:p>
                      <a:endParaRPr kumimoji="1" lang="ja-JP" altLang="en-US" sz="1000" dirty="0"/>
                    </a:p>
                  </a:txBody>
                  <a:tcPr>
                    <a:lnL w="12700" cap="flat" cmpd="sng" algn="ctr">
                      <a:solidFill>
                        <a:srgbClr val="FFC000"/>
                      </a:solidFill>
                      <a:prstDash val="solid"/>
                      <a:round/>
                      <a:headEnd type="none" w="med" len="med"/>
                      <a:tailEnd type="none" w="med" len="med"/>
                    </a:lnL>
                  </a:tcPr>
                </a:tc>
              </a:tr>
            </a:tbl>
          </a:graphicData>
        </a:graphic>
      </p:graphicFrame>
    </p:spTree>
    <p:extLst>
      <p:ext uri="{BB962C8B-B14F-4D97-AF65-F5344CB8AC3E}">
        <p14:creationId xmlns:p14="http://schemas.microsoft.com/office/powerpoint/2010/main" val="33257531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p:cNvGraphicFramePr>
            <a:graphicFrameLocks noGrp="1"/>
          </p:cNvGraphicFramePr>
          <p:nvPr>
            <p:extLst>
              <p:ext uri="{D42A27DB-BD31-4B8C-83A1-F6EECF244321}">
                <p14:modId xmlns:p14="http://schemas.microsoft.com/office/powerpoint/2010/main" val="3751378288"/>
              </p:ext>
            </p:extLst>
          </p:nvPr>
        </p:nvGraphicFramePr>
        <p:xfrm>
          <a:off x="476672" y="519807"/>
          <a:ext cx="5616625" cy="7308520"/>
        </p:xfrm>
        <a:graphic>
          <a:graphicData uri="http://schemas.openxmlformats.org/drawingml/2006/table">
            <a:tbl>
              <a:tblPr firstRow="1" bandRow="1">
                <a:tableStyleId>{912C8C85-51F0-491E-9774-3900AFEF0FD7}</a:tableStyleId>
              </a:tblPr>
              <a:tblGrid>
                <a:gridCol w="1016342"/>
                <a:gridCol w="3214065"/>
                <a:gridCol w="1386218"/>
              </a:tblGrid>
              <a:tr h="230748">
                <a:tc>
                  <a:txBody>
                    <a:bodyPr/>
                    <a:lstStyle/>
                    <a:p>
                      <a:pPr algn="ctr"/>
                      <a:r>
                        <a:rPr kumimoji="1" lang="ja-JP" altLang="en-US" sz="1100" dirty="0" smtClean="0">
                          <a:latin typeface="Meiryo UI" pitchFamily="50" charset="-128"/>
                          <a:ea typeface="Meiryo UI" pitchFamily="50" charset="-128"/>
                          <a:cs typeface="Meiryo UI" pitchFamily="50" charset="-128"/>
                        </a:rPr>
                        <a:t>企画要素</a:t>
                      </a:r>
                      <a:endParaRPr kumimoji="1" lang="ja-JP" altLang="en-US" sz="1100" b="0" dirty="0">
                        <a:latin typeface="Meiryo UI" pitchFamily="50" charset="-128"/>
                        <a:ea typeface="Meiryo UI" pitchFamily="50" charset="-128"/>
                        <a:cs typeface="Meiryo UI" pitchFamily="50" charset="-128"/>
                      </a:endParaRPr>
                    </a:p>
                  </a:txBody>
                  <a:tcPr anchor="ctr"/>
                </a:tc>
                <a:tc>
                  <a:txBody>
                    <a:bodyPr/>
                    <a:lstStyle/>
                    <a:p>
                      <a:pPr algn="ctr"/>
                      <a:r>
                        <a:rPr kumimoji="1" lang="ja-JP" altLang="en-US" sz="1100" dirty="0" smtClean="0">
                          <a:latin typeface="Meiryo UI" pitchFamily="50" charset="-128"/>
                          <a:ea typeface="Meiryo UI" pitchFamily="50" charset="-128"/>
                          <a:cs typeface="Meiryo UI" pitchFamily="50" charset="-128"/>
                        </a:rPr>
                        <a:t>内容</a:t>
                      </a:r>
                      <a:endParaRPr kumimoji="1" lang="ja-JP" altLang="en-US" sz="1100" b="0" dirty="0">
                        <a:latin typeface="Meiryo UI" pitchFamily="50" charset="-128"/>
                        <a:ea typeface="Meiryo UI" pitchFamily="50" charset="-128"/>
                        <a:cs typeface="Meiryo UI" pitchFamily="50" charset="-128"/>
                      </a:endParaRPr>
                    </a:p>
                  </a:txBody>
                  <a:tcPr anchor="ctr">
                    <a:lnR w="12700" cap="flat" cmpd="sng" algn="ctr">
                      <a:solidFill>
                        <a:srgbClr val="FFC000"/>
                      </a:solidFill>
                      <a:prstDash val="solid"/>
                      <a:round/>
                      <a:headEnd type="none" w="med" len="med"/>
                      <a:tailEnd type="none" w="med" len="med"/>
                    </a:lnR>
                  </a:tcPr>
                </a:tc>
                <a:tc>
                  <a:txBody>
                    <a:bodyPr/>
                    <a:lstStyle/>
                    <a:p>
                      <a:pPr algn="ctr"/>
                      <a:r>
                        <a:rPr kumimoji="1" lang="ja-JP" altLang="en-US" sz="1100" dirty="0" smtClean="0">
                          <a:latin typeface="Meiryo UI" pitchFamily="50" charset="-128"/>
                          <a:ea typeface="Meiryo UI" pitchFamily="50" charset="-128"/>
                          <a:cs typeface="Meiryo UI" pitchFamily="50" charset="-128"/>
                        </a:rPr>
                        <a:t>素材</a:t>
                      </a:r>
                      <a:endParaRPr kumimoji="1" lang="ja-JP" altLang="en-US" sz="1100" b="0" dirty="0">
                        <a:latin typeface="Meiryo UI" pitchFamily="50" charset="-128"/>
                        <a:ea typeface="Meiryo UI" pitchFamily="50" charset="-128"/>
                        <a:cs typeface="Meiryo UI" pitchFamily="50" charset="-128"/>
                      </a:endParaRPr>
                    </a:p>
                  </a:txBody>
                  <a:tcPr anchor="ctr">
                    <a:lnL w="12700" cap="flat" cmpd="sng" algn="ctr">
                      <a:solidFill>
                        <a:srgbClr val="FFC000"/>
                      </a:solidFill>
                      <a:prstDash val="solid"/>
                      <a:round/>
                      <a:headEnd type="none" w="med" len="med"/>
                      <a:tailEnd type="none" w="med" len="med"/>
                    </a:lnL>
                  </a:tcPr>
                </a:tc>
              </a:tr>
              <a:tr h="592647">
                <a:tc>
                  <a:txBody>
                    <a:bodyPr/>
                    <a:lstStyle/>
                    <a:p>
                      <a:r>
                        <a:rPr kumimoji="1" lang="ja-JP" altLang="en-US" sz="1000" dirty="0" smtClean="0">
                          <a:latin typeface="Meiryo UI" pitchFamily="50" charset="-128"/>
                          <a:ea typeface="Meiryo UI" pitchFamily="50" charset="-128"/>
                          <a:cs typeface="Meiryo UI" pitchFamily="50" charset="-128"/>
                        </a:rPr>
                        <a:t>表紙（</a:t>
                      </a:r>
                      <a:r>
                        <a:rPr kumimoji="1" lang="en-US" altLang="ja-JP" sz="1000" dirty="0" smtClean="0">
                          <a:latin typeface="Meiryo UI" pitchFamily="50" charset="-128"/>
                          <a:ea typeface="Meiryo UI" pitchFamily="50" charset="-128"/>
                          <a:cs typeface="Meiryo UI" pitchFamily="50" charset="-128"/>
                        </a:rPr>
                        <a:t>1</a:t>
                      </a:r>
                      <a:r>
                        <a:rPr kumimoji="1" lang="ja-JP" altLang="en-US" sz="1000" dirty="0" smtClean="0">
                          <a:latin typeface="Meiryo UI" pitchFamily="50" charset="-128"/>
                          <a:ea typeface="Meiryo UI" pitchFamily="50" charset="-128"/>
                          <a:cs typeface="Meiryo UI" pitchFamily="50" charset="-128"/>
                        </a:rPr>
                        <a:t>）</a:t>
                      </a:r>
                      <a:endParaRPr kumimoji="1" lang="ja-JP" altLang="en-US" sz="1000" dirty="0">
                        <a:latin typeface="Meiryo UI" pitchFamily="50" charset="-128"/>
                        <a:ea typeface="Meiryo UI" pitchFamily="50" charset="-128"/>
                        <a:cs typeface="Meiryo UI" pitchFamily="50" charset="-128"/>
                      </a:endParaRPr>
                    </a:p>
                  </a:txBody>
                  <a:tcPr>
                    <a:lnR w="12700" cap="flat" cmpd="sng" algn="ctr">
                      <a:solidFill>
                        <a:srgbClr val="FFC000"/>
                      </a:solidFill>
                      <a:prstDash val="solid"/>
                      <a:round/>
                      <a:headEnd type="none" w="med" len="med"/>
                      <a:tailEnd type="none" w="med" len="med"/>
                    </a:lnR>
                  </a:tcPr>
                </a:tc>
                <a:tc>
                  <a:txBody>
                    <a:bodyPr/>
                    <a:lstStyle/>
                    <a:p>
                      <a:r>
                        <a:rPr kumimoji="1" lang="ja-JP" altLang="en-US" sz="1000" dirty="0" smtClean="0">
                          <a:latin typeface="Meiryo UI" pitchFamily="50" charset="-128"/>
                          <a:ea typeface="Meiryo UI" pitchFamily="50" charset="-128"/>
                          <a:cs typeface="Meiryo UI" pitchFamily="50" charset="-128"/>
                        </a:rPr>
                        <a:t>企画タイトル、社名、部署、氏名、日付</a:t>
                      </a:r>
                      <a:endParaRPr kumimoji="1" lang="ja-JP" altLang="en-US" sz="1000" dirty="0">
                        <a:latin typeface="Meiryo UI" pitchFamily="50" charset="-128"/>
                        <a:ea typeface="Meiryo UI" pitchFamily="50" charset="-128"/>
                        <a:cs typeface="Meiryo UI" pitchFamily="50" charset="-128"/>
                      </a:endParaRPr>
                    </a:p>
                  </a:txBody>
                  <a:tcPr>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smtClean="0">
                          <a:latin typeface="Meiryo UI" pitchFamily="50" charset="-128"/>
                          <a:ea typeface="Meiryo UI" pitchFamily="50" charset="-128"/>
                          <a:cs typeface="Meiryo UI" pitchFamily="50" charset="-128"/>
                        </a:rPr>
                        <a:t>表紙イメージ写真</a:t>
                      </a:r>
                      <a:endParaRPr kumimoji="1" lang="en-US" altLang="ja-JP" sz="1000" dirty="0" smtClean="0">
                        <a:latin typeface="Meiryo UI" pitchFamily="50" charset="-128"/>
                        <a:ea typeface="Meiryo UI" pitchFamily="50" charset="-128"/>
                        <a:cs typeface="Meiryo UI"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smtClean="0">
                          <a:latin typeface="Meiryo UI" pitchFamily="50" charset="-128"/>
                          <a:ea typeface="Meiryo UI" pitchFamily="50" charset="-128"/>
                          <a:cs typeface="Meiryo UI" pitchFamily="50" charset="-128"/>
                        </a:rPr>
                        <a:t>（背景素材を使用）</a:t>
                      </a:r>
                    </a:p>
                  </a:txBody>
                  <a:tcPr>
                    <a:lnL w="12700" cap="flat" cmpd="sng" algn="ctr">
                      <a:solidFill>
                        <a:srgbClr val="FFC000"/>
                      </a:solidFill>
                      <a:prstDash val="solid"/>
                      <a:round/>
                      <a:headEnd type="none" w="med" len="med"/>
                      <a:tailEnd type="none" w="med" len="med"/>
                    </a:lnL>
                  </a:tcPr>
                </a:tc>
              </a:tr>
              <a:tr h="592647">
                <a:tc>
                  <a:txBody>
                    <a:bodyPr/>
                    <a:lstStyle/>
                    <a:p>
                      <a:r>
                        <a:rPr kumimoji="1" lang="ja-JP" altLang="ja-JP" sz="1000" kern="1200" dirty="0" smtClean="0">
                          <a:solidFill>
                            <a:schemeClr val="tx1"/>
                          </a:solidFill>
                          <a:effectLst/>
                          <a:latin typeface="Meiryo UI" pitchFamily="50" charset="-128"/>
                          <a:ea typeface="Meiryo UI" pitchFamily="50" charset="-128"/>
                          <a:cs typeface="Meiryo UI" pitchFamily="50" charset="-128"/>
                        </a:rPr>
                        <a:t>企画主旨</a:t>
                      </a:r>
                      <a:r>
                        <a:rPr kumimoji="1" lang="ja-JP" altLang="en-US" sz="1000" dirty="0" smtClean="0">
                          <a:latin typeface="Meiryo UI" pitchFamily="50" charset="-128"/>
                          <a:ea typeface="Meiryo UI" pitchFamily="50" charset="-128"/>
                          <a:cs typeface="Meiryo UI" pitchFamily="50" charset="-128"/>
                        </a:rPr>
                        <a:t>（</a:t>
                      </a:r>
                      <a:r>
                        <a:rPr kumimoji="1" lang="en-US" altLang="ja-JP" sz="1000" dirty="0" smtClean="0">
                          <a:latin typeface="Meiryo UI" pitchFamily="50" charset="-128"/>
                          <a:ea typeface="Meiryo UI" pitchFamily="50" charset="-128"/>
                          <a:cs typeface="Meiryo UI" pitchFamily="50" charset="-128"/>
                        </a:rPr>
                        <a:t>2</a:t>
                      </a:r>
                      <a:r>
                        <a:rPr kumimoji="1" lang="ja-JP" altLang="en-US" sz="1000" dirty="0" smtClean="0">
                          <a:latin typeface="Meiryo UI" pitchFamily="50" charset="-128"/>
                          <a:ea typeface="Meiryo UI" pitchFamily="50" charset="-128"/>
                          <a:cs typeface="Meiryo UI" pitchFamily="50" charset="-128"/>
                        </a:rPr>
                        <a:t>）</a:t>
                      </a:r>
                      <a:endParaRPr kumimoji="1" lang="ja-JP" altLang="en-US" sz="1000" dirty="0">
                        <a:latin typeface="Meiryo UI" pitchFamily="50" charset="-128"/>
                        <a:ea typeface="Meiryo UI" pitchFamily="50" charset="-128"/>
                        <a:cs typeface="Meiryo UI" pitchFamily="50" charset="-128"/>
                      </a:endParaRPr>
                    </a:p>
                  </a:txBody>
                  <a:tcPr>
                    <a:lnR w="12700" cap="flat" cmpd="sng" algn="ctr">
                      <a:solidFill>
                        <a:srgbClr val="FFC000"/>
                      </a:solidFill>
                      <a:prstDash val="solid"/>
                      <a:round/>
                      <a:headEnd type="none" w="med" len="med"/>
                      <a:tailEnd type="none" w="med" len="med"/>
                    </a:lnR>
                  </a:tcPr>
                </a:tc>
                <a:tc>
                  <a:txBody>
                    <a:bodyPr/>
                    <a:lstStyle/>
                    <a:p>
                      <a:r>
                        <a:rPr kumimoji="1" lang="ja-JP" altLang="en-US" sz="1000" dirty="0" smtClean="0">
                          <a:latin typeface="Meiryo UI" pitchFamily="50" charset="-128"/>
                          <a:ea typeface="Meiryo UI" pitchFamily="50" charset="-128"/>
                          <a:cs typeface="Meiryo UI" pitchFamily="50" charset="-128"/>
                        </a:rPr>
                        <a:t>ウェブマガジンの編集方針</a:t>
                      </a:r>
                      <a:endParaRPr kumimoji="1" lang="en-US" altLang="ja-JP" sz="1000" dirty="0" smtClean="0">
                        <a:latin typeface="Meiryo UI" pitchFamily="50" charset="-128"/>
                        <a:ea typeface="Meiryo UI" pitchFamily="50" charset="-128"/>
                        <a:cs typeface="Meiryo UI" pitchFamily="50" charset="-128"/>
                      </a:endParaRPr>
                    </a:p>
                    <a:p>
                      <a:r>
                        <a:rPr kumimoji="1" lang="ja-JP" altLang="en-US" sz="1000" dirty="0" smtClean="0">
                          <a:latin typeface="Meiryo UI" pitchFamily="50" charset="-128"/>
                          <a:ea typeface="Meiryo UI" pitchFamily="50" charset="-128"/>
                          <a:cs typeface="Meiryo UI" pitchFamily="50" charset="-128"/>
                        </a:rPr>
                        <a:t>・通信料金をいかに節約するか</a:t>
                      </a:r>
                      <a:endParaRPr kumimoji="1" lang="en-US" altLang="ja-JP" sz="1000" dirty="0" smtClean="0">
                        <a:latin typeface="Meiryo UI" pitchFamily="50" charset="-128"/>
                        <a:ea typeface="Meiryo UI" pitchFamily="50" charset="-128"/>
                        <a:cs typeface="Meiryo UI" pitchFamily="50" charset="-128"/>
                      </a:endParaRPr>
                    </a:p>
                    <a:p>
                      <a:r>
                        <a:rPr kumimoji="1" lang="ja-JP" altLang="en-US" sz="1000" dirty="0" smtClean="0">
                          <a:latin typeface="Meiryo UI" pitchFamily="50" charset="-128"/>
                          <a:ea typeface="Meiryo UI" pitchFamily="50" charset="-128"/>
                          <a:cs typeface="Meiryo UI" pitchFamily="50" charset="-128"/>
                        </a:rPr>
                        <a:t>・パソコン、携帯、スマートフォンなどの通信プラン</a:t>
                      </a:r>
                      <a:endParaRPr kumimoji="1" lang="en-US" altLang="ja-JP" sz="1000" dirty="0" smtClean="0">
                        <a:latin typeface="Meiryo UI" pitchFamily="50" charset="-128"/>
                        <a:ea typeface="Meiryo UI" pitchFamily="50" charset="-128"/>
                        <a:cs typeface="Meiryo UI" pitchFamily="50" charset="-128"/>
                      </a:endParaRPr>
                    </a:p>
                    <a:p>
                      <a:r>
                        <a:rPr kumimoji="1" lang="ja-JP" altLang="en-US" sz="1000" dirty="0" smtClean="0">
                          <a:latin typeface="Meiryo UI" pitchFamily="50" charset="-128"/>
                          <a:ea typeface="Meiryo UI" pitchFamily="50" charset="-128"/>
                          <a:cs typeface="Meiryo UI" pitchFamily="50" charset="-128"/>
                        </a:rPr>
                        <a:t>・新製品、最新動向などをリポート</a:t>
                      </a:r>
                      <a:endParaRPr kumimoji="1" lang="ja-JP" altLang="en-US" sz="1000" dirty="0">
                        <a:latin typeface="Meiryo UI" pitchFamily="50" charset="-128"/>
                        <a:ea typeface="Meiryo UI" pitchFamily="50" charset="-128"/>
                        <a:cs typeface="Meiryo UI" pitchFamily="50" charset="-128"/>
                      </a:endParaRPr>
                    </a:p>
                  </a:txBody>
                  <a:tcPr>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tcPr>
                </a:tc>
                <a:tc>
                  <a:txBody>
                    <a:bodyPr/>
                    <a:lstStyle/>
                    <a:p>
                      <a:r>
                        <a:rPr kumimoji="1" lang="ja-JP" altLang="en-US" sz="1000" dirty="0" smtClean="0">
                          <a:latin typeface="Meiryo UI" pitchFamily="50" charset="-128"/>
                          <a:ea typeface="Meiryo UI" pitchFamily="50" charset="-128"/>
                          <a:cs typeface="Meiryo UI" pitchFamily="50" charset="-128"/>
                        </a:rPr>
                        <a:t>企画イメージ写真</a:t>
                      </a:r>
                      <a:endParaRPr kumimoji="1" lang="en-US" altLang="ja-JP" sz="1000" dirty="0" smtClean="0">
                        <a:latin typeface="Meiryo UI" pitchFamily="50" charset="-128"/>
                        <a:ea typeface="Meiryo UI" pitchFamily="50" charset="-128"/>
                        <a:cs typeface="Meiryo UI" pitchFamily="50" charset="-128"/>
                      </a:endParaRPr>
                    </a:p>
                    <a:p>
                      <a:r>
                        <a:rPr kumimoji="1" lang="ja-JP" altLang="en-US" sz="1000" dirty="0" smtClean="0">
                          <a:latin typeface="Meiryo UI" pitchFamily="50" charset="-128"/>
                          <a:ea typeface="Meiryo UI" pitchFamily="50" charset="-128"/>
                          <a:cs typeface="Meiryo UI" pitchFamily="50" charset="-128"/>
                        </a:rPr>
                        <a:t>（携帯電話イメージ）</a:t>
                      </a:r>
                      <a:endParaRPr kumimoji="1" lang="ja-JP" altLang="en-US" sz="1000" dirty="0">
                        <a:latin typeface="Meiryo UI" pitchFamily="50" charset="-128"/>
                        <a:ea typeface="Meiryo UI" pitchFamily="50" charset="-128"/>
                        <a:cs typeface="Meiryo UI" pitchFamily="50" charset="-128"/>
                      </a:endParaRPr>
                    </a:p>
                  </a:txBody>
                  <a:tcPr>
                    <a:lnL w="12700" cap="flat" cmpd="sng" algn="ctr">
                      <a:solidFill>
                        <a:srgbClr val="FFC000"/>
                      </a:solidFill>
                      <a:prstDash val="solid"/>
                      <a:round/>
                      <a:headEnd type="none" w="med" len="med"/>
                      <a:tailEnd type="none" w="med" len="med"/>
                    </a:lnL>
                  </a:tcPr>
                </a:tc>
              </a:tr>
              <a:tr h="586868">
                <a:tc>
                  <a:txBody>
                    <a:bodyPr/>
                    <a:lstStyle/>
                    <a:p>
                      <a:r>
                        <a:rPr kumimoji="1" lang="zh-TW" altLang="en-US" sz="1000" dirty="0" smtClean="0">
                          <a:latin typeface="Meiryo UI" pitchFamily="50" charset="-128"/>
                          <a:ea typeface="Meiryo UI" pitchFamily="50" charset="-128"/>
                          <a:cs typeface="Meiryo UI" pitchFamily="50" charset="-128"/>
                        </a:rPr>
                        <a:t>企画理由</a:t>
                      </a:r>
                      <a:r>
                        <a:rPr kumimoji="1" lang="ja-JP" altLang="en-US" sz="1000" dirty="0" smtClean="0">
                          <a:latin typeface="Meiryo UI" pitchFamily="50" charset="-128"/>
                          <a:ea typeface="Meiryo UI" pitchFamily="50" charset="-128"/>
                          <a:cs typeface="Meiryo UI" pitchFamily="50" charset="-128"/>
                        </a:rPr>
                        <a:t>（</a:t>
                      </a:r>
                      <a:r>
                        <a:rPr kumimoji="1" lang="en-US" altLang="ja-JP" sz="1000" dirty="0" smtClean="0">
                          <a:latin typeface="Meiryo UI" pitchFamily="50" charset="-128"/>
                          <a:ea typeface="Meiryo UI" pitchFamily="50" charset="-128"/>
                          <a:cs typeface="Meiryo UI" pitchFamily="50" charset="-128"/>
                        </a:rPr>
                        <a:t>3</a:t>
                      </a:r>
                      <a:r>
                        <a:rPr kumimoji="1" lang="ja-JP" altLang="en-US" sz="1000" dirty="0" smtClean="0">
                          <a:latin typeface="Meiryo UI" pitchFamily="50" charset="-128"/>
                          <a:ea typeface="Meiryo UI" pitchFamily="50" charset="-128"/>
                          <a:cs typeface="Meiryo UI" pitchFamily="50" charset="-128"/>
                        </a:rPr>
                        <a:t>）</a:t>
                      </a:r>
                      <a:endParaRPr kumimoji="1" lang="zh-TW" altLang="en-US" sz="1000" dirty="0" smtClean="0">
                        <a:latin typeface="Meiryo UI" pitchFamily="50" charset="-128"/>
                        <a:ea typeface="Meiryo UI" pitchFamily="50" charset="-128"/>
                        <a:cs typeface="Meiryo UI" pitchFamily="50" charset="-128"/>
                      </a:endParaRPr>
                    </a:p>
                  </a:txBody>
                  <a:tcPr>
                    <a:lnR w="12700" cap="flat" cmpd="sng" algn="ctr">
                      <a:solidFill>
                        <a:srgbClr val="FFC000"/>
                      </a:solidFill>
                      <a:prstDash val="solid"/>
                      <a:round/>
                      <a:headEnd type="none" w="med" len="med"/>
                      <a:tailEnd type="none" w="med" len="med"/>
                    </a:lnR>
                  </a:tcPr>
                </a:tc>
                <a:tc>
                  <a:txBody>
                    <a:bodyPr/>
                    <a:lstStyle/>
                    <a:p>
                      <a:r>
                        <a:rPr kumimoji="1" lang="ja-JP" altLang="en-US" sz="1000" dirty="0" smtClean="0">
                          <a:solidFill>
                            <a:schemeClr val="tx1"/>
                          </a:solidFill>
                          <a:latin typeface="Meiryo UI" pitchFamily="50" charset="-128"/>
                          <a:ea typeface="Meiryo UI" pitchFamily="50" charset="-128"/>
                          <a:cs typeface="Meiryo UI" pitchFamily="50" charset="-128"/>
                        </a:rPr>
                        <a:t>通信料金はわからないことだらけ</a:t>
                      </a:r>
                      <a:endParaRPr kumimoji="1" lang="en-US" altLang="ja-JP" sz="1000" dirty="0" smtClean="0">
                        <a:solidFill>
                          <a:schemeClr val="tx1"/>
                        </a:solidFill>
                        <a:latin typeface="Meiryo UI" pitchFamily="50" charset="-128"/>
                        <a:ea typeface="Meiryo UI" pitchFamily="50" charset="-128"/>
                        <a:cs typeface="Meiryo UI" pitchFamily="50" charset="-128"/>
                      </a:endParaRPr>
                    </a:p>
                    <a:p>
                      <a:r>
                        <a:rPr kumimoji="1" lang="ja-JP" altLang="en-US" sz="1000" dirty="0" smtClean="0">
                          <a:solidFill>
                            <a:schemeClr val="tx1"/>
                          </a:solidFill>
                          <a:latin typeface="Meiryo UI" pitchFamily="50" charset="-128"/>
                          <a:ea typeface="Meiryo UI" pitchFamily="50" charset="-128"/>
                          <a:cs typeface="Meiryo UI" pitchFamily="50" charset="-128"/>
                        </a:rPr>
                        <a:t>・通信料金</a:t>
                      </a:r>
                      <a:endParaRPr kumimoji="1" lang="en-US" altLang="ja-JP" sz="1000" dirty="0" smtClean="0">
                        <a:solidFill>
                          <a:schemeClr val="tx1"/>
                        </a:solidFill>
                        <a:latin typeface="Meiryo UI" pitchFamily="50" charset="-128"/>
                        <a:ea typeface="Meiryo UI" pitchFamily="50" charset="-128"/>
                        <a:cs typeface="Meiryo UI" pitchFamily="50" charset="-128"/>
                      </a:endParaRPr>
                    </a:p>
                    <a:p>
                      <a:r>
                        <a:rPr kumimoji="1" lang="ja-JP" altLang="en-US" sz="1000" dirty="0" smtClean="0">
                          <a:solidFill>
                            <a:schemeClr val="tx1"/>
                          </a:solidFill>
                          <a:latin typeface="Meiryo UI" pitchFamily="50" charset="-128"/>
                          <a:ea typeface="Meiryo UI" pitchFamily="50" charset="-128"/>
                          <a:cs typeface="Meiryo UI" pitchFamily="50" charset="-128"/>
                        </a:rPr>
                        <a:t>・通信環境</a:t>
                      </a:r>
                      <a:endParaRPr kumimoji="1" lang="en-US" altLang="ja-JP" sz="1000" dirty="0" smtClean="0">
                        <a:solidFill>
                          <a:schemeClr val="tx1"/>
                        </a:solidFill>
                        <a:latin typeface="Meiryo UI" pitchFamily="50" charset="-128"/>
                        <a:ea typeface="Meiryo UI" pitchFamily="50" charset="-128"/>
                        <a:cs typeface="Meiryo UI" pitchFamily="50" charset="-128"/>
                      </a:endParaRPr>
                    </a:p>
                    <a:p>
                      <a:r>
                        <a:rPr kumimoji="1" lang="ja-JP" altLang="en-US" sz="1000" dirty="0" smtClean="0">
                          <a:solidFill>
                            <a:schemeClr val="tx1"/>
                          </a:solidFill>
                          <a:latin typeface="Meiryo UI" pitchFamily="50" charset="-128"/>
                          <a:ea typeface="Meiryo UI" pitchFamily="50" charset="-128"/>
                          <a:cs typeface="Meiryo UI" pitchFamily="50" charset="-128"/>
                        </a:rPr>
                        <a:t>・通信プラン</a:t>
                      </a:r>
                      <a:endParaRPr kumimoji="1" lang="ja-JP" altLang="en-US" sz="1000" dirty="0">
                        <a:solidFill>
                          <a:schemeClr val="tx1"/>
                        </a:solidFill>
                        <a:latin typeface="Meiryo UI" pitchFamily="50" charset="-128"/>
                        <a:ea typeface="Meiryo UI" pitchFamily="50" charset="-128"/>
                        <a:cs typeface="Meiryo UI" pitchFamily="50" charset="-128"/>
                      </a:endParaRPr>
                    </a:p>
                  </a:txBody>
                  <a:tcPr>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tcPr>
                </a:tc>
                <a:tc>
                  <a:txBody>
                    <a:bodyPr/>
                    <a:lstStyle/>
                    <a:p>
                      <a:r>
                        <a:rPr kumimoji="1" lang="ja-JP" altLang="en-US" sz="1000" dirty="0" smtClean="0">
                          <a:latin typeface="Meiryo UI" pitchFamily="50" charset="-128"/>
                          <a:ea typeface="Meiryo UI" pitchFamily="50" charset="-128"/>
                          <a:cs typeface="Meiryo UI" pitchFamily="50" charset="-128"/>
                        </a:rPr>
                        <a:t>ノート</a:t>
                      </a:r>
                      <a:r>
                        <a:rPr kumimoji="1" lang="en-US" altLang="ja-JP" sz="1000" dirty="0" smtClean="0">
                          <a:latin typeface="Meiryo UI" pitchFamily="50" charset="-128"/>
                          <a:ea typeface="Meiryo UI" pitchFamily="50" charset="-128"/>
                          <a:cs typeface="Meiryo UI" pitchFamily="50" charset="-128"/>
                        </a:rPr>
                        <a:t>PC</a:t>
                      </a:r>
                      <a:r>
                        <a:rPr kumimoji="1" lang="ja-JP" altLang="en-US" sz="1000" dirty="0" smtClean="0">
                          <a:latin typeface="Meiryo UI" pitchFamily="50" charset="-128"/>
                          <a:ea typeface="Meiryo UI" pitchFamily="50" charset="-128"/>
                          <a:cs typeface="Meiryo UI" pitchFamily="50" charset="-128"/>
                        </a:rPr>
                        <a:t>イメージ写真</a:t>
                      </a:r>
                      <a:endParaRPr kumimoji="1" lang="ja-JP" altLang="en-US" sz="1000" dirty="0">
                        <a:latin typeface="Meiryo UI" pitchFamily="50" charset="-128"/>
                        <a:ea typeface="Meiryo UI" pitchFamily="50" charset="-128"/>
                        <a:cs typeface="Meiryo UI" pitchFamily="50" charset="-128"/>
                      </a:endParaRPr>
                    </a:p>
                  </a:txBody>
                  <a:tcPr>
                    <a:lnL w="12700" cap="flat" cmpd="sng" algn="ctr">
                      <a:solidFill>
                        <a:srgbClr val="FFC000"/>
                      </a:solidFill>
                      <a:prstDash val="solid"/>
                      <a:round/>
                      <a:headEnd type="none" w="med" len="med"/>
                      <a:tailEnd type="none" w="med" len="med"/>
                    </a:lnL>
                  </a:tcPr>
                </a:tc>
              </a:tr>
              <a:tr h="586868">
                <a:tc>
                  <a:txBody>
                    <a:bodyPr/>
                    <a:lstStyle/>
                    <a:p>
                      <a:r>
                        <a:rPr kumimoji="1" lang="zh-TW" altLang="en-US" sz="1000" dirty="0" smtClean="0">
                          <a:latin typeface="Meiryo UI" pitchFamily="50" charset="-128"/>
                          <a:ea typeface="Meiryo UI" pitchFamily="50" charset="-128"/>
                          <a:cs typeface="Meiryo UI" pitchFamily="50" charset="-128"/>
                        </a:rPr>
                        <a:t>結論</a:t>
                      </a:r>
                      <a:r>
                        <a:rPr kumimoji="1" lang="ja-JP" altLang="en-US" sz="1000" dirty="0" smtClean="0">
                          <a:latin typeface="Meiryo UI" pitchFamily="50" charset="-128"/>
                          <a:ea typeface="Meiryo UI" pitchFamily="50" charset="-128"/>
                          <a:cs typeface="Meiryo UI" pitchFamily="50" charset="-128"/>
                        </a:rPr>
                        <a:t>（</a:t>
                      </a:r>
                      <a:r>
                        <a:rPr kumimoji="1" lang="en-US" altLang="ja-JP" sz="1000" dirty="0" smtClean="0">
                          <a:latin typeface="Meiryo UI" pitchFamily="50" charset="-128"/>
                          <a:ea typeface="Meiryo UI" pitchFamily="50" charset="-128"/>
                          <a:cs typeface="Meiryo UI" pitchFamily="50" charset="-128"/>
                        </a:rPr>
                        <a:t>4</a:t>
                      </a:r>
                      <a:r>
                        <a:rPr kumimoji="1" lang="ja-JP" altLang="en-US" sz="1000" dirty="0" smtClean="0">
                          <a:latin typeface="Meiryo UI" pitchFamily="50" charset="-128"/>
                          <a:ea typeface="Meiryo UI" pitchFamily="50" charset="-128"/>
                          <a:cs typeface="Meiryo UI" pitchFamily="50" charset="-128"/>
                        </a:rPr>
                        <a:t>）</a:t>
                      </a:r>
                      <a:endParaRPr kumimoji="1" lang="zh-TW" altLang="en-US" sz="1000" dirty="0" smtClean="0">
                        <a:latin typeface="Meiryo UI" pitchFamily="50" charset="-128"/>
                        <a:ea typeface="Meiryo UI" pitchFamily="50" charset="-128"/>
                        <a:cs typeface="Meiryo UI" pitchFamily="50" charset="-128"/>
                      </a:endParaRPr>
                    </a:p>
                    <a:p>
                      <a:endParaRPr kumimoji="1" lang="ja-JP" altLang="en-US" sz="1000" dirty="0">
                        <a:latin typeface="Meiryo UI" pitchFamily="50" charset="-128"/>
                        <a:ea typeface="Meiryo UI" pitchFamily="50" charset="-128"/>
                        <a:cs typeface="Meiryo UI" pitchFamily="50" charset="-128"/>
                      </a:endParaRPr>
                    </a:p>
                  </a:txBody>
                  <a:tcPr>
                    <a:lnR w="12700" cap="flat" cmpd="sng" algn="ctr">
                      <a:solidFill>
                        <a:srgbClr val="FFC000"/>
                      </a:solidFill>
                      <a:prstDash val="solid"/>
                      <a:round/>
                      <a:headEnd type="none" w="med" len="med"/>
                      <a:tailEnd type="none" w="med" len="med"/>
                    </a:ln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smtClean="0">
                          <a:latin typeface="Meiryo UI" pitchFamily="50" charset="-128"/>
                          <a:ea typeface="Meiryo UI" pitchFamily="50" charset="-128"/>
                          <a:cs typeface="Meiryo UI" pitchFamily="50" charset="-128"/>
                        </a:rPr>
                        <a:t>携帯端末・通信プラン・通信料金・通信環境への不透明感</a:t>
                      </a: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smtClean="0">
                          <a:latin typeface="Meiryo UI" pitchFamily="50" charset="-128"/>
                          <a:ea typeface="Meiryo UI" pitchFamily="50" charset="-128"/>
                          <a:cs typeface="Meiryo UI" pitchFamily="50" charset="-128"/>
                        </a:rPr>
                        <a:t>雑誌離れ、ウェブマガジンへの依存度、ネット広告料の増大</a:t>
                      </a:r>
                    </a:p>
                  </a:txBody>
                  <a:tcPr>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tcPr>
                </a:tc>
                <a:tc>
                  <a:txBody>
                    <a:bodyPr/>
                    <a:lstStyle/>
                    <a:p>
                      <a:r>
                        <a:rPr kumimoji="1" lang="ja-JP" altLang="en-US" sz="1000" dirty="0" smtClean="0">
                          <a:latin typeface="Meiryo UI" pitchFamily="50" charset="-128"/>
                          <a:ea typeface="Meiryo UI" pitchFamily="50" charset="-128"/>
                          <a:cs typeface="Meiryo UI" pitchFamily="50" charset="-128"/>
                        </a:rPr>
                        <a:t>机の上のイメージ写真</a:t>
                      </a:r>
                      <a:endParaRPr kumimoji="1" lang="ja-JP" altLang="en-US" sz="1000" dirty="0">
                        <a:latin typeface="Meiryo UI" pitchFamily="50" charset="-128"/>
                        <a:ea typeface="Meiryo UI" pitchFamily="50" charset="-128"/>
                        <a:cs typeface="Meiryo UI" pitchFamily="50" charset="-128"/>
                      </a:endParaRPr>
                    </a:p>
                  </a:txBody>
                  <a:tcPr>
                    <a:lnL w="12700" cap="flat" cmpd="sng" algn="ctr">
                      <a:solidFill>
                        <a:srgbClr val="FFC000"/>
                      </a:solidFill>
                      <a:prstDash val="solid"/>
                      <a:round/>
                      <a:headEnd type="none" w="med" len="med"/>
                      <a:tailEnd type="none" w="med" len="med"/>
                    </a:lnL>
                  </a:tcPr>
                </a:tc>
              </a:tr>
              <a:tr h="586868">
                <a:tc>
                  <a:txBody>
                    <a:bodyPr/>
                    <a:lstStyle/>
                    <a:p>
                      <a:r>
                        <a:rPr kumimoji="1" lang="ja-JP" altLang="en-US" sz="1000" dirty="0" smtClean="0">
                          <a:latin typeface="Meiryo UI" pitchFamily="50" charset="-128"/>
                          <a:ea typeface="Meiryo UI" pitchFamily="50" charset="-128"/>
                          <a:cs typeface="Meiryo UI" pitchFamily="50" charset="-128"/>
                        </a:rPr>
                        <a:t>コンテンツ（</a:t>
                      </a:r>
                      <a:r>
                        <a:rPr kumimoji="1" lang="en-US" altLang="ja-JP" sz="1000" dirty="0" smtClean="0">
                          <a:latin typeface="Meiryo UI" pitchFamily="50" charset="-128"/>
                          <a:ea typeface="Meiryo UI" pitchFamily="50" charset="-128"/>
                          <a:cs typeface="Meiryo UI" pitchFamily="50" charset="-128"/>
                        </a:rPr>
                        <a:t>5</a:t>
                      </a:r>
                      <a:r>
                        <a:rPr kumimoji="1" lang="ja-JP" altLang="en-US" sz="1000" dirty="0" smtClean="0">
                          <a:latin typeface="Meiryo UI" pitchFamily="50" charset="-128"/>
                          <a:ea typeface="Meiryo UI" pitchFamily="50" charset="-128"/>
                          <a:cs typeface="Meiryo UI" pitchFamily="50" charset="-128"/>
                        </a:rPr>
                        <a:t>）</a:t>
                      </a:r>
                      <a:endParaRPr kumimoji="1" lang="ja-JP" altLang="en-US" sz="1000" dirty="0">
                        <a:latin typeface="Meiryo UI" pitchFamily="50" charset="-128"/>
                        <a:ea typeface="Meiryo UI" pitchFamily="50" charset="-128"/>
                        <a:cs typeface="Meiryo UI" pitchFamily="50" charset="-128"/>
                      </a:endParaRPr>
                    </a:p>
                  </a:txBody>
                  <a:tcPr>
                    <a:lnR w="12700" cap="flat" cmpd="sng" algn="ctr">
                      <a:solidFill>
                        <a:srgbClr val="FFC000"/>
                      </a:solidFill>
                      <a:prstDash val="solid"/>
                      <a:round/>
                      <a:headEnd type="none" w="med" len="med"/>
                      <a:tailEnd type="none" w="med" len="med"/>
                    </a:ln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smtClean="0">
                          <a:latin typeface="Meiryo UI" pitchFamily="50" charset="-128"/>
                          <a:ea typeface="Meiryo UI" pitchFamily="50" charset="-128"/>
                          <a:cs typeface="Meiryo UI" pitchFamily="50" charset="-128"/>
                        </a:rPr>
                        <a:t>・通信マーケットの全貌</a:t>
                      </a: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smtClean="0">
                          <a:latin typeface="Meiryo UI" pitchFamily="50" charset="-128"/>
                          <a:ea typeface="Meiryo UI" pitchFamily="50" charset="-128"/>
                          <a:cs typeface="Meiryo UI" pitchFamily="50" charset="-128"/>
                        </a:rPr>
                        <a:t>・ヘビーユーザーと入門ユーザー</a:t>
                      </a: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smtClean="0">
                          <a:latin typeface="Meiryo UI" pitchFamily="50" charset="-128"/>
                          <a:ea typeface="Meiryo UI" pitchFamily="50" charset="-128"/>
                          <a:cs typeface="Meiryo UI" pitchFamily="50" charset="-128"/>
                        </a:rPr>
                        <a:t>・通信プランの比較</a:t>
                      </a:r>
                      <a:endParaRPr kumimoji="1" lang="ja-JP" altLang="en-US" sz="1000" dirty="0">
                        <a:latin typeface="Meiryo UI" pitchFamily="50" charset="-128"/>
                        <a:ea typeface="Meiryo UI" pitchFamily="50" charset="-128"/>
                        <a:cs typeface="Meiryo UI" pitchFamily="50" charset="-128"/>
                      </a:endParaRPr>
                    </a:p>
                  </a:txBody>
                  <a:tcPr>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tcPr>
                </a:tc>
                <a:tc>
                  <a:txBody>
                    <a:bodyPr/>
                    <a:lstStyle/>
                    <a:p>
                      <a:r>
                        <a:rPr kumimoji="1" lang="ja-JP" altLang="en-US" sz="1000" dirty="0" smtClean="0">
                          <a:latin typeface="Meiryo UI" pitchFamily="50" charset="-128"/>
                          <a:ea typeface="Meiryo UI" pitchFamily="50" charset="-128"/>
                          <a:cs typeface="Meiryo UI" pitchFamily="50" charset="-128"/>
                        </a:rPr>
                        <a:t>ケーブルイメージ写真</a:t>
                      </a:r>
                      <a:endParaRPr kumimoji="1" lang="ja-JP" altLang="en-US" sz="1000" dirty="0">
                        <a:latin typeface="Meiryo UI" pitchFamily="50" charset="-128"/>
                        <a:ea typeface="Meiryo UI" pitchFamily="50" charset="-128"/>
                        <a:cs typeface="Meiryo UI" pitchFamily="50" charset="-128"/>
                      </a:endParaRPr>
                    </a:p>
                  </a:txBody>
                  <a:tcPr>
                    <a:lnL w="12700" cap="flat" cmpd="sng" algn="ctr">
                      <a:solidFill>
                        <a:srgbClr val="FFC000"/>
                      </a:solidFill>
                      <a:prstDash val="solid"/>
                      <a:round/>
                      <a:headEnd type="none" w="med" len="med"/>
                      <a:tailEnd type="none" w="med" len="med"/>
                    </a:lnL>
                  </a:tcPr>
                </a:tc>
              </a:tr>
              <a:tr h="586868">
                <a:tc>
                  <a:txBody>
                    <a:bodyPr/>
                    <a:lstStyle/>
                    <a:p>
                      <a:r>
                        <a:rPr kumimoji="1" lang="zh-TW" altLang="en-US" sz="1000" dirty="0" smtClean="0">
                          <a:latin typeface="Meiryo UI" pitchFamily="50" charset="-128"/>
                          <a:ea typeface="Meiryo UI" pitchFamily="50" charset="-128"/>
                          <a:cs typeface="Meiryo UI" pitchFamily="50" charset="-128"/>
                        </a:rPr>
                        <a:t>市場</a:t>
                      </a:r>
                      <a:r>
                        <a:rPr kumimoji="1" lang="ja-JP" altLang="en-US" sz="1000" dirty="0" smtClean="0">
                          <a:latin typeface="Meiryo UI" pitchFamily="50" charset="-128"/>
                          <a:ea typeface="Meiryo UI" pitchFamily="50" charset="-128"/>
                          <a:cs typeface="Meiryo UI" pitchFamily="50" charset="-128"/>
                        </a:rPr>
                        <a:t>（</a:t>
                      </a:r>
                      <a:r>
                        <a:rPr kumimoji="1" lang="en-US" altLang="ja-JP" sz="1000" dirty="0" smtClean="0">
                          <a:latin typeface="Meiryo UI" pitchFamily="50" charset="-128"/>
                          <a:ea typeface="Meiryo UI" pitchFamily="50" charset="-128"/>
                          <a:cs typeface="Meiryo UI" pitchFamily="50" charset="-128"/>
                        </a:rPr>
                        <a:t>6</a:t>
                      </a:r>
                      <a:r>
                        <a:rPr kumimoji="1" lang="ja-JP" altLang="en-US" sz="1000" dirty="0" smtClean="0">
                          <a:latin typeface="Meiryo UI" pitchFamily="50" charset="-128"/>
                          <a:ea typeface="Meiryo UI" pitchFamily="50" charset="-128"/>
                          <a:cs typeface="Meiryo UI" pitchFamily="50" charset="-128"/>
                        </a:rPr>
                        <a:t>）</a:t>
                      </a:r>
                      <a:endParaRPr kumimoji="1" lang="ja-JP" altLang="en-US" sz="1000" dirty="0">
                        <a:latin typeface="Meiryo UI" pitchFamily="50" charset="-128"/>
                        <a:ea typeface="Meiryo UI" pitchFamily="50" charset="-128"/>
                        <a:cs typeface="Meiryo UI" pitchFamily="50" charset="-128"/>
                      </a:endParaRPr>
                    </a:p>
                  </a:txBody>
                  <a:tcPr>
                    <a:lnR w="12700" cap="flat" cmpd="sng" algn="ctr">
                      <a:solidFill>
                        <a:srgbClr val="FFC000"/>
                      </a:solidFill>
                      <a:prstDash val="solid"/>
                      <a:round/>
                      <a:headEnd type="none" w="med" len="med"/>
                      <a:tailEnd type="none" w="med" len="med"/>
                    </a:lnR>
                  </a:tcPr>
                </a:tc>
                <a:tc>
                  <a:txBody>
                    <a:bodyPr/>
                    <a:lstStyle/>
                    <a:p>
                      <a:r>
                        <a:rPr kumimoji="1" lang="ja-JP" altLang="en-US" sz="1000" dirty="0" smtClean="0">
                          <a:latin typeface="Meiryo UI" pitchFamily="50" charset="-128"/>
                          <a:ea typeface="Meiryo UI" pitchFamily="50" charset="-128"/>
                          <a:cs typeface="Meiryo UI" pitchFamily="50" charset="-128"/>
                        </a:rPr>
                        <a:t>ウェブマガジン上位</a:t>
                      </a:r>
                      <a:r>
                        <a:rPr kumimoji="1" lang="en-US" altLang="ja-JP" sz="1000" dirty="0" smtClean="0">
                          <a:latin typeface="Meiryo UI" pitchFamily="50" charset="-128"/>
                          <a:ea typeface="Meiryo UI" pitchFamily="50" charset="-128"/>
                          <a:cs typeface="Meiryo UI" pitchFamily="50" charset="-128"/>
                        </a:rPr>
                        <a:t>20</a:t>
                      </a:r>
                      <a:r>
                        <a:rPr kumimoji="1" lang="ja-JP" altLang="en-US" sz="1000" dirty="0" smtClean="0">
                          <a:latin typeface="Meiryo UI" pitchFamily="50" charset="-128"/>
                          <a:ea typeface="Meiryo UI" pitchFamily="50" charset="-128"/>
                          <a:cs typeface="Meiryo UI" pitchFamily="50" charset="-128"/>
                        </a:rPr>
                        <a:t>誌の合計月間ビュー</a:t>
                      </a:r>
                      <a:endParaRPr kumimoji="1" lang="en-US" altLang="ja-JP" sz="1000" dirty="0" smtClean="0">
                        <a:latin typeface="Meiryo UI" pitchFamily="50" charset="-128"/>
                        <a:ea typeface="Meiryo UI" pitchFamily="50" charset="-128"/>
                        <a:cs typeface="Meiryo UI" pitchFamily="50" charset="-128"/>
                      </a:endParaRPr>
                    </a:p>
                    <a:p>
                      <a:r>
                        <a:rPr kumimoji="1" lang="ja-JP" altLang="en-US" sz="1000" dirty="0" smtClean="0">
                          <a:latin typeface="Meiryo UI" pitchFamily="50" charset="-128"/>
                          <a:ea typeface="Meiryo UI" pitchFamily="50" charset="-128"/>
                          <a:cs typeface="Meiryo UI" pitchFamily="50" charset="-128"/>
                        </a:rPr>
                        <a:t>棒グラフ（ランキング）、円グラフ（シェア）、分布図（通信料金）、折れ線グラフ（広告料）</a:t>
                      </a:r>
                    </a:p>
                    <a:p>
                      <a:endParaRPr kumimoji="1" lang="ja-JP" altLang="en-US" sz="1000" dirty="0" smtClean="0">
                        <a:latin typeface="Meiryo UI" pitchFamily="50" charset="-128"/>
                        <a:ea typeface="Meiryo UI" pitchFamily="50" charset="-128"/>
                        <a:cs typeface="Meiryo UI" pitchFamily="50" charset="-128"/>
                      </a:endParaRPr>
                    </a:p>
                  </a:txBody>
                  <a:tcPr>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smtClean="0">
                          <a:latin typeface="Meiryo UI" pitchFamily="50" charset="-128"/>
                          <a:ea typeface="Meiryo UI" pitchFamily="50" charset="-128"/>
                          <a:cs typeface="Meiryo UI" pitchFamily="50" charset="-128"/>
                        </a:rPr>
                        <a:t>代表的な競合誌３誌のイメージ写真</a:t>
                      </a:r>
                    </a:p>
                  </a:txBody>
                  <a:tcPr>
                    <a:lnL w="12700" cap="flat" cmpd="sng" algn="ctr">
                      <a:solidFill>
                        <a:srgbClr val="FFC000"/>
                      </a:solidFill>
                      <a:prstDash val="solid"/>
                      <a:round/>
                      <a:headEnd type="none" w="med" len="med"/>
                      <a:tailEnd type="none" w="med" len="med"/>
                    </a:lnL>
                  </a:tcPr>
                </a:tc>
              </a:tr>
              <a:tr h="586868">
                <a:tc>
                  <a:txBody>
                    <a:bodyPr/>
                    <a:lstStyle/>
                    <a:p>
                      <a:r>
                        <a:rPr kumimoji="1" lang="zh-TW" altLang="en-US" sz="1000" dirty="0" smtClean="0">
                          <a:latin typeface="Meiryo UI" pitchFamily="50" charset="-128"/>
                          <a:ea typeface="Meiryo UI" pitchFamily="50" charset="-128"/>
                          <a:cs typeface="Meiryo UI" pitchFamily="50" charset="-128"/>
                        </a:rPr>
                        <a:t>収支</a:t>
                      </a:r>
                      <a:r>
                        <a:rPr kumimoji="1" lang="ja-JP" altLang="en-US" sz="1000" dirty="0" smtClean="0">
                          <a:latin typeface="Meiryo UI" pitchFamily="50" charset="-128"/>
                          <a:ea typeface="Meiryo UI" pitchFamily="50" charset="-128"/>
                          <a:cs typeface="Meiryo UI" pitchFamily="50" charset="-128"/>
                        </a:rPr>
                        <a:t>（</a:t>
                      </a:r>
                      <a:r>
                        <a:rPr kumimoji="1" lang="en-US" altLang="ja-JP" sz="1000" dirty="0" smtClean="0">
                          <a:latin typeface="Meiryo UI" pitchFamily="50" charset="-128"/>
                          <a:ea typeface="Meiryo UI" pitchFamily="50" charset="-128"/>
                          <a:cs typeface="Meiryo UI" pitchFamily="50" charset="-128"/>
                        </a:rPr>
                        <a:t>7</a:t>
                      </a:r>
                      <a:r>
                        <a:rPr kumimoji="1" lang="ja-JP" altLang="en-US" sz="1000" dirty="0" smtClean="0">
                          <a:latin typeface="Meiryo UI" pitchFamily="50" charset="-128"/>
                          <a:ea typeface="Meiryo UI" pitchFamily="50" charset="-128"/>
                          <a:cs typeface="Meiryo UI" pitchFamily="50" charset="-128"/>
                        </a:rPr>
                        <a:t>）</a:t>
                      </a:r>
                      <a:endParaRPr kumimoji="1" lang="zh-TW" altLang="en-US" sz="1000" dirty="0" smtClean="0">
                        <a:latin typeface="Meiryo UI" pitchFamily="50" charset="-128"/>
                        <a:ea typeface="Meiryo UI" pitchFamily="50" charset="-128"/>
                        <a:cs typeface="Meiryo UI" pitchFamily="50" charset="-128"/>
                      </a:endParaRPr>
                    </a:p>
                    <a:p>
                      <a:endParaRPr kumimoji="1" lang="ja-JP" altLang="en-US" sz="1000" dirty="0">
                        <a:latin typeface="Meiryo UI" pitchFamily="50" charset="-128"/>
                        <a:ea typeface="Meiryo UI" pitchFamily="50" charset="-128"/>
                        <a:cs typeface="Meiryo UI" pitchFamily="50" charset="-128"/>
                      </a:endParaRPr>
                    </a:p>
                  </a:txBody>
                  <a:tcPr>
                    <a:lnR w="12700" cap="flat" cmpd="sng" algn="ctr">
                      <a:solidFill>
                        <a:srgbClr val="FFC000"/>
                      </a:solidFill>
                      <a:prstDash val="solid"/>
                      <a:round/>
                      <a:headEnd type="none" w="med" len="med"/>
                      <a:tailEnd type="none" w="med" len="med"/>
                    </a:lnR>
                  </a:tcPr>
                </a:tc>
                <a:tc>
                  <a:txBody>
                    <a:bodyPr/>
                    <a:lstStyle/>
                    <a:p>
                      <a:r>
                        <a:rPr kumimoji="1" lang="ja-JP" altLang="en-US" sz="1000" dirty="0" smtClean="0">
                          <a:latin typeface="Meiryo UI" pitchFamily="50" charset="-128"/>
                          <a:ea typeface="Meiryo UI" pitchFamily="50" charset="-128"/>
                          <a:cs typeface="Meiryo UI" pitchFamily="50" charset="-128"/>
                        </a:rPr>
                        <a:t>以下の予測した金額の根拠を示す。</a:t>
                      </a:r>
                      <a:endParaRPr kumimoji="1" lang="en-US" altLang="ja-JP" sz="1000" dirty="0" smtClean="0">
                        <a:latin typeface="Meiryo UI" pitchFamily="50" charset="-128"/>
                        <a:ea typeface="Meiryo UI" pitchFamily="50" charset="-128"/>
                        <a:cs typeface="Meiryo UI" pitchFamily="50" charset="-128"/>
                      </a:endParaRPr>
                    </a:p>
                    <a:p>
                      <a:r>
                        <a:rPr kumimoji="1" lang="ja-JP" altLang="en-US" sz="1000" dirty="0" smtClean="0">
                          <a:latin typeface="Meiryo UI" pitchFamily="50" charset="-128"/>
                          <a:ea typeface="Meiryo UI" pitchFamily="50" charset="-128"/>
                          <a:cs typeface="Meiryo UI" pitchFamily="50" charset="-128"/>
                        </a:rPr>
                        <a:t>・初期費用</a:t>
                      </a:r>
                      <a:endParaRPr kumimoji="1" lang="en-US" altLang="ja-JP" sz="1000" dirty="0" smtClean="0">
                        <a:latin typeface="Meiryo UI" pitchFamily="50" charset="-128"/>
                        <a:ea typeface="Meiryo UI" pitchFamily="50" charset="-128"/>
                        <a:cs typeface="Meiryo UI" pitchFamily="50" charset="-128"/>
                      </a:endParaRPr>
                    </a:p>
                    <a:p>
                      <a:r>
                        <a:rPr kumimoji="1" lang="ja-JP" altLang="en-US" sz="1000" dirty="0" smtClean="0">
                          <a:latin typeface="Meiryo UI" pitchFamily="50" charset="-128"/>
                          <a:ea typeface="Meiryo UI" pitchFamily="50" charset="-128"/>
                          <a:cs typeface="Meiryo UI" pitchFamily="50" charset="-128"/>
                        </a:rPr>
                        <a:t>・制作予算</a:t>
                      </a:r>
                      <a:endParaRPr kumimoji="1" lang="en-US" altLang="ja-JP" sz="1000" dirty="0" smtClean="0">
                        <a:latin typeface="Meiryo UI" pitchFamily="50" charset="-128"/>
                        <a:ea typeface="Meiryo UI" pitchFamily="50" charset="-128"/>
                        <a:cs typeface="Meiryo UI" pitchFamily="50" charset="-128"/>
                      </a:endParaRPr>
                    </a:p>
                    <a:p>
                      <a:r>
                        <a:rPr kumimoji="1" lang="ja-JP" altLang="en-US" sz="1000" dirty="0" smtClean="0">
                          <a:latin typeface="Meiryo UI" pitchFamily="50" charset="-128"/>
                          <a:ea typeface="Meiryo UI" pitchFamily="50" charset="-128"/>
                          <a:cs typeface="Meiryo UI" pitchFamily="50" charset="-128"/>
                        </a:rPr>
                        <a:t>・月間広告売上</a:t>
                      </a:r>
                      <a:endParaRPr kumimoji="1" lang="ja-JP" altLang="en-US" sz="1000" dirty="0">
                        <a:latin typeface="Meiryo UI" pitchFamily="50" charset="-128"/>
                        <a:ea typeface="Meiryo UI" pitchFamily="50" charset="-128"/>
                        <a:cs typeface="Meiryo UI" pitchFamily="50" charset="-128"/>
                      </a:endParaRPr>
                    </a:p>
                  </a:txBody>
                  <a:tcPr>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tcPr>
                </a:tc>
                <a:tc>
                  <a:txBody>
                    <a:bodyPr/>
                    <a:lstStyle/>
                    <a:p>
                      <a:r>
                        <a:rPr kumimoji="1" lang="ja-JP" altLang="en-US" sz="1000" dirty="0" smtClean="0">
                          <a:latin typeface="Meiryo UI" pitchFamily="50" charset="-128"/>
                          <a:ea typeface="Meiryo UI" pitchFamily="50" charset="-128"/>
                          <a:cs typeface="Meiryo UI" pitchFamily="50" charset="-128"/>
                        </a:rPr>
                        <a:t>内訳円グラフ（初期費用、制作予算、売上）</a:t>
                      </a:r>
                      <a:endParaRPr kumimoji="1" lang="ja-JP" altLang="en-US" sz="1000" dirty="0">
                        <a:latin typeface="Meiryo UI" pitchFamily="50" charset="-128"/>
                        <a:ea typeface="Meiryo UI" pitchFamily="50" charset="-128"/>
                        <a:cs typeface="Meiryo UI" pitchFamily="50" charset="-128"/>
                      </a:endParaRPr>
                    </a:p>
                  </a:txBody>
                  <a:tcPr>
                    <a:lnL w="12700" cap="flat" cmpd="sng" algn="ctr">
                      <a:solidFill>
                        <a:srgbClr val="FFC000"/>
                      </a:solidFill>
                      <a:prstDash val="solid"/>
                      <a:round/>
                      <a:headEnd type="none" w="med" len="med"/>
                      <a:tailEnd type="none" w="med" len="med"/>
                    </a:lnL>
                  </a:tcPr>
                </a:tc>
              </a:tr>
              <a:tr h="586868">
                <a:tc>
                  <a:txBody>
                    <a:bodyPr/>
                    <a:lstStyle/>
                    <a:p>
                      <a:r>
                        <a:rPr kumimoji="1" lang="ja-JP" altLang="en-US" sz="1000" dirty="0" smtClean="0">
                          <a:latin typeface="Meiryo UI" pitchFamily="50" charset="-128"/>
                          <a:ea typeface="Meiryo UI" pitchFamily="50" charset="-128"/>
                          <a:cs typeface="Meiryo UI" pitchFamily="50" charset="-128"/>
                        </a:rPr>
                        <a:t>配信</a:t>
                      </a:r>
                      <a:r>
                        <a:rPr kumimoji="1" lang="zh-TW" altLang="en-US" sz="1000" dirty="0" smtClean="0">
                          <a:latin typeface="Meiryo UI" pitchFamily="50" charset="-128"/>
                          <a:ea typeface="Meiryo UI" pitchFamily="50" charset="-128"/>
                          <a:cs typeface="Meiryo UI" pitchFamily="50" charset="-128"/>
                        </a:rPr>
                        <a:t>時期</a:t>
                      </a:r>
                      <a:r>
                        <a:rPr kumimoji="1" lang="ja-JP" altLang="en-US" sz="1000" dirty="0" smtClean="0">
                          <a:latin typeface="Meiryo UI" pitchFamily="50" charset="-128"/>
                          <a:ea typeface="Meiryo UI" pitchFamily="50" charset="-128"/>
                          <a:cs typeface="Meiryo UI" pitchFamily="50" charset="-128"/>
                        </a:rPr>
                        <a:t>（</a:t>
                      </a:r>
                      <a:r>
                        <a:rPr kumimoji="1" lang="en-US" altLang="ja-JP" sz="1000" dirty="0" smtClean="0">
                          <a:latin typeface="Meiryo UI" pitchFamily="50" charset="-128"/>
                          <a:ea typeface="Meiryo UI" pitchFamily="50" charset="-128"/>
                          <a:cs typeface="Meiryo UI" pitchFamily="50" charset="-128"/>
                        </a:rPr>
                        <a:t>8</a:t>
                      </a:r>
                      <a:r>
                        <a:rPr kumimoji="1" lang="ja-JP" altLang="en-US" sz="1000" dirty="0" smtClean="0">
                          <a:latin typeface="Meiryo UI" pitchFamily="50" charset="-128"/>
                          <a:ea typeface="Meiryo UI" pitchFamily="50" charset="-128"/>
                          <a:cs typeface="Meiryo UI" pitchFamily="50" charset="-128"/>
                        </a:rPr>
                        <a:t>）</a:t>
                      </a:r>
                      <a:endParaRPr kumimoji="1" lang="zh-TW" altLang="en-US" sz="1000" dirty="0" smtClean="0">
                        <a:latin typeface="Meiryo UI" pitchFamily="50" charset="-128"/>
                        <a:ea typeface="Meiryo UI" pitchFamily="50" charset="-128"/>
                        <a:cs typeface="Meiryo UI" pitchFamily="50" charset="-128"/>
                      </a:endParaRPr>
                    </a:p>
                    <a:p>
                      <a:endParaRPr kumimoji="1" lang="ja-JP" altLang="en-US" sz="1000" dirty="0">
                        <a:latin typeface="Meiryo UI" pitchFamily="50" charset="-128"/>
                        <a:ea typeface="Meiryo UI" pitchFamily="50" charset="-128"/>
                        <a:cs typeface="Meiryo UI" pitchFamily="50" charset="-128"/>
                      </a:endParaRPr>
                    </a:p>
                  </a:txBody>
                  <a:tcPr>
                    <a:lnR w="12700" cap="flat" cmpd="sng" algn="ctr">
                      <a:solidFill>
                        <a:srgbClr val="FFC000"/>
                      </a:solidFill>
                      <a:prstDash val="solid"/>
                      <a:round/>
                      <a:headEnd type="none" w="med" len="med"/>
                      <a:tailEnd type="none" w="med" len="med"/>
                    </a:lnR>
                  </a:tcPr>
                </a:tc>
                <a:tc>
                  <a:txBody>
                    <a:bodyPr/>
                    <a:lstStyle/>
                    <a:p>
                      <a:r>
                        <a:rPr kumimoji="1" lang="ja-JP" altLang="en-US" sz="1000" dirty="0" smtClean="0">
                          <a:latin typeface="Meiryo UI" pitchFamily="50" charset="-128"/>
                          <a:ea typeface="Meiryo UI" pitchFamily="50" charset="-128"/>
                          <a:cs typeface="Meiryo UI" pitchFamily="50" charset="-128"/>
                        </a:rPr>
                        <a:t>準備期間</a:t>
                      </a:r>
                      <a:endParaRPr kumimoji="1" lang="en-US" altLang="ja-JP" sz="1000" dirty="0" smtClean="0">
                        <a:latin typeface="Meiryo UI" pitchFamily="50" charset="-128"/>
                        <a:ea typeface="Meiryo UI" pitchFamily="50" charset="-128"/>
                        <a:cs typeface="Meiryo UI" pitchFamily="50" charset="-128"/>
                      </a:endParaRPr>
                    </a:p>
                    <a:p>
                      <a:r>
                        <a:rPr kumimoji="1" lang="ja-JP" altLang="en-US" sz="1000" dirty="0" smtClean="0">
                          <a:latin typeface="Meiryo UI" pitchFamily="50" charset="-128"/>
                          <a:ea typeface="Meiryo UI" pitchFamily="50" charset="-128"/>
                          <a:cs typeface="Meiryo UI" pitchFamily="50" charset="-128"/>
                        </a:rPr>
                        <a:t>掲載開始時期（パイロット版含む）</a:t>
                      </a:r>
                      <a:endParaRPr kumimoji="1" lang="ja-JP" altLang="en-US" sz="1000" dirty="0">
                        <a:latin typeface="Meiryo UI" pitchFamily="50" charset="-128"/>
                        <a:ea typeface="Meiryo UI" pitchFamily="50" charset="-128"/>
                        <a:cs typeface="Meiryo UI" pitchFamily="50" charset="-128"/>
                      </a:endParaRPr>
                    </a:p>
                  </a:txBody>
                  <a:tcPr>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tcPr>
                </a:tc>
                <a:tc>
                  <a:txBody>
                    <a:bodyPr/>
                    <a:lstStyle/>
                    <a:p>
                      <a:r>
                        <a:rPr kumimoji="1" lang="ja-JP" altLang="en-US" sz="1000" dirty="0" smtClean="0">
                          <a:latin typeface="Meiryo UI" pitchFamily="50" charset="-128"/>
                          <a:ea typeface="Meiryo UI" pitchFamily="50" charset="-128"/>
                          <a:cs typeface="Meiryo UI" pitchFamily="50" charset="-128"/>
                        </a:rPr>
                        <a:t>カレンダーイメージ</a:t>
                      </a:r>
                      <a:endParaRPr kumimoji="1" lang="ja-JP" altLang="en-US" sz="1000" dirty="0">
                        <a:latin typeface="Meiryo UI" pitchFamily="50" charset="-128"/>
                        <a:ea typeface="Meiryo UI" pitchFamily="50" charset="-128"/>
                        <a:cs typeface="Meiryo UI" pitchFamily="50" charset="-128"/>
                      </a:endParaRPr>
                    </a:p>
                  </a:txBody>
                  <a:tcPr>
                    <a:lnL w="12700" cap="flat" cmpd="sng" algn="ctr">
                      <a:solidFill>
                        <a:srgbClr val="FFC000"/>
                      </a:solidFill>
                      <a:prstDash val="solid"/>
                      <a:round/>
                      <a:headEnd type="none" w="med" len="med"/>
                      <a:tailEnd type="none" w="med" len="med"/>
                    </a:lnL>
                  </a:tcPr>
                </a:tc>
              </a:tr>
              <a:tr h="581389">
                <a:tc>
                  <a:txBody>
                    <a:bodyPr/>
                    <a:lstStyle/>
                    <a:p>
                      <a:r>
                        <a:rPr kumimoji="1" lang="zh-TW" altLang="en-US" sz="1000" dirty="0" smtClean="0">
                          <a:latin typeface="Meiryo UI" pitchFamily="50" charset="-128"/>
                          <a:ea typeface="Meiryo UI" pitchFamily="50" charset="-128"/>
                          <a:cs typeface="Meiryo UI" pitchFamily="50" charset="-128"/>
                        </a:rPr>
                        <a:t>投入場所</a:t>
                      </a:r>
                      <a:r>
                        <a:rPr kumimoji="1" lang="ja-JP" altLang="en-US" sz="1000" dirty="0" smtClean="0">
                          <a:latin typeface="Meiryo UI" pitchFamily="50" charset="-128"/>
                          <a:ea typeface="Meiryo UI" pitchFamily="50" charset="-128"/>
                          <a:cs typeface="Meiryo UI" pitchFamily="50" charset="-128"/>
                        </a:rPr>
                        <a:t>（</a:t>
                      </a:r>
                      <a:r>
                        <a:rPr kumimoji="1" lang="en-US" altLang="ja-JP" sz="1000" dirty="0" smtClean="0">
                          <a:latin typeface="Meiryo UI" pitchFamily="50" charset="-128"/>
                          <a:ea typeface="Meiryo UI" pitchFamily="50" charset="-128"/>
                          <a:cs typeface="Meiryo UI" pitchFamily="50" charset="-128"/>
                        </a:rPr>
                        <a:t>9</a:t>
                      </a:r>
                      <a:r>
                        <a:rPr kumimoji="1" lang="ja-JP" altLang="en-US" sz="1000" dirty="0" smtClean="0">
                          <a:latin typeface="Meiryo UI" pitchFamily="50" charset="-128"/>
                          <a:ea typeface="Meiryo UI" pitchFamily="50" charset="-128"/>
                          <a:cs typeface="Meiryo UI" pitchFamily="50" charset="-128"/>
                        </a:rPr>
                        <a:t>）</a:t>
                      </a:r>
                      <a:endParaRPr kumimoji="1" lang="zh-TW" altLang="en-US" sz="1000" dirty="0" smtClean="0">
                        <a:latin typeface="Meiryo UI" pitchFamily="50" charset="-128"/>
                        <a:ea typeface="Meiryo UI" pitchFamily="50" charset="-128"/>
                        <a:cs typeface="Meiryo UI" pitchFamily="50" charset="-128"/>
                      </a:endParaRPr>
                    </a:p>
                    <a:p>
                      <a:endParaRPr kumimoji="1" lang="ja-JP" altLang="en-US" sz="1000" dirty="0">
                        <a:latin typeface="Meiryo UI" pitchFamily="50" charset="-128"/>
                        <a:ea typeface="Meiryo UI" pitchFamily="50" charset="-128"/>
                        <a:cs typeface="Meiryo UI" pitchFamily="50" charset="-128"/>
                      </a:endParaRPr>
                    </a:p>
                  </a:txBody>
                  <a:tcPr>
                    <a:lnR w="12700" cap="flat" cmpd="sng" algn="ctr">
                      <a:solidFill>
                        <a:srgbClr val="FFC000"/>
                      </a:solidFill>
                      <a:prstDash val="solid"/>
                      <a:round/>
                      <a:headEnd type="none" w="med" len="med"/>
                      <a:tailEnd type="none" w="med" len="med"/>
                    </a:lnR>
                  </a:tcPr>
                </a:tc>
                <a:tc>
                  <a:txBody>
                    <a:bodyPr/>
                    <a:lstStyle/>
                    <a:p>
                      <a:r>
                        <a:rPr kumimoji="1" lang="ja-JP" altLang="en-US" sz="1000" dirty="0" smtClean="0">
                          <a:latin typeface="Meiryo UI" pitchFamily="50" charset="-128"/>
                          <a:ea typeface="Meiryo UI" pitchFamily="50" charset="-128"/>
                          <a:cs typeface="Meiryo UI" pitchFamily="50" charset="-128"/>
                        </a:rPr>
                        <a:t>自社専用サーバー</a:t>
                      </a:r>
                      <a:endParaRPr kumimoji="1" lang="ja-JP" altLang="en-US" sz="1000" dirty="0">
                        <a:latin typeface="Meiryo UI" pitchFamily="50" charset="-128"/>
                        <a:ea typeface="Meiryo UI" pitchFamily="50" charset="-128"/>
                        <a:cs typeface="Meiryo UI" pitchFamily="50" charset="-128"/>
                      </a:endParaRPr>
                    </a:p>
                  </a:txBody>
                  <a:tcPr>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tcPr>
                </a:tc>
                <a:tc>
                  <a:txBody>
                    <a:bodyPr/>
                    <a:lstStyle/>
                    <a:p>
                      <a:r>
                        <a:rPr kumimoji="1" lang="ja-JP" altLang="en-US" sz="1000" dirty="0" smtClean="0">
                          <a:latin typeface="Meiryo UI" pitchFamily="50" charset="-128"/>
                          <a:ea typeface="Meiryo UI" pitchFamily="50" charset="-128"/>
                          <a:cs typeface="Meiryo UI" pitchFamily="50" charset="-128"/>
                        </a:rPr>
                        <a:t>システム構成図</a:t>
                      </a:r>
                      <a:endParaRPr kumimoji="1" lang="ja-JP" altLang="en-US" sz="1000" dirty="0">
                        <a:latin typeface="Meiryo UI" pitchFamily="50" charset="-128"/>
                        <a:ea typeface="Meiryo UI" pitchFamily="50" charset="-128"/>
                        <a:cs typeface="Meiryo UI" pitchFamily="50" charset="-128"/>
                      </a:endParaRPr>
                    </a:p>
                  </a:txBody>
                  <a:tcPr>
                    <a:lnL w="12700" cap="flat" cmpd="sng" algn="ctr">
                      <a:solidFill>
                        <a:srgbClr val="FFC000"/>
                      </a:solidFill>
                      <a:prstDash val="solid"/>
                      <a:round/>
                      <a:headEnd type="none" w="med" len="med"/>
                      <a:tailEnd type="none" w="med" len="med"/>
                    </a:lnL>
                  </a:tcPr>
                </a:tc>
              </a:tr>
              <a:tr h="58138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smtClean="0">
                          <a:latin typeface="Meiryo UI" pitchFamily="50" charset="-128"/>
                          <a:ea typeface="Meiryo UI" pitchFamily="50" charset="-128"/>
                          <a:cs typeface="Meiryo UI" pitchFamily="50" charset="-128"/>
                        </a:rPr>
                        <a:t>総括（</a:t>
                      </a:r>
                      <a:r>
                        <a:rPr kumimoji="1" lang="en-US" altLang="ja-JP" sz="1000" dirty="0" smtClean="0">
                          <a:latin typeface="Meiryo UI" pitchFamily="50" charset="-128"/>
                          <a:ea typeface="Meiryo UI" pitchFamily="50" charset="-128"/>
                          <a:cs typeface="Meiryo UI" pitchFamily="50" charset="-128"/>
                        </a:rPr>
                        <a:t>10</a:t>
                      </a:r>
                      <a:r>
                        <a:rPr kumimoji="1" lang="ja-JP" altLang="en-US" sz="1000" dirty="0" smtClean="0">
                          <a:latin typeface="Meiryo UI" pitchFamily="50" charset="-128"/>
                          <a:ea typeface="Meiryo UI" pitchFamily="50" charset="-128"/>
                          <a:cs typeface="Meiryo UI" pitchFamily="50" charset="-128"/>
                        </a:rPr>
                        <a:t>）</a:t>
                      </a:r>
                      <a:endParaRPr kumimoji="1" lang="ja-JP" altLang="en-US" sz="1000" dirty="0">
                        <a:latin typeface="Meiryo UI" pitchFamily="50" charset="-128"/>
                        <a:ea typeface="Meiryo UI" pitchFamily="50" charset="-128"/>
                        <a:cs typeface="Meiryo UI" pitchFamily="50" charset="-128"/>
                      </a:endParaRPr>
                    </a:p>
                  </a:txBody>
                  <a:tcPr>
                    <a:lnR w="12700" cap="flat" cmpd="sng" algn="ctr">
                      <a:solidFill>
                        <a:srgbClr val="FFC000"/>
                      </a:solidFill>
                      <a:prstDash val="solid"/>
                      <a:round/>
                      <a:headEnd type="none" w="med" len="med"/>
                      <a:tailEnd type="none" w="med" len="med"/>
                    </a:lnR>
                  </a:tcPr>
                </a:tc>
                <a:tc>
                  <a:txBody>
                    <a:bodyPr/>
                    <a:lstStyle/>
                    <a:p>
                      <a:r>
                        <a:rPr kumimoji="1" lang="ja-JP" altLang="en-US" sz="1000" dirty="0" smtClean="0">
                          <a:latin typeface="Meiryo UI" pitchFamily="50" charset="-128"/>
                          <a:ea typeface="Meiryo UI" pitchFamily="50" charset="-128"/>
                          <a:cs typeface="Meiryo UI" pitchFamily="50" charset="-128"/>
                        </a:rPr>
                        <a:t>ウェブマガジンの創刊の課題</a:t>
                      </a:r>
                    </a:p>
                    <a:p>
                      <a:endParaRPr kumimoji="1" lang="ja-JP" altLang="en-US" sz="1000" dirty="0" smtClean="0">
                        <a:latin typeface="Meiryo UI" pitchFamily="50" charset="-128"/>
                        <a:ea typeface="Meiryo UI" pitchFamily="50" charset="-128"/>
                        <a:cs typeface="Meiryo UI" pitchFamily="50" charset="-128"/>
                      </a:endParaRPr>
                    </a:p>
                    <a:p>
                      <a:r>
                        <a:rPr kumimoji="1" lang="ja-JP" altLang="en-US" sz="1000" dirty="0" smtClean="0">
                          <a:latin typeface="Meiryo UI" pitchFamily="50" charset="-128"/>
                          <a:ea typeface="Meiryo UI" pitchFamily="50" charset="-128"/>
                          <a:cs typeface="Meiryo UI" pitchFamily="50" charset="-128"/>
                        </a:rPr>
                        <a:t>本年度中に以下の対策を実施</a:t>
                      </a:r>
                    </a:p>
                    <a:p>
                      <a:r>
                        <a:rPr kumimoji="1" lang="ja-JP" altLang="en-US" sz="1000" dirty="0" smtClean="0">
                          <a:latin typeface="Meiryo UI" pitchFamily="50" charset="-128"/>
                          <a:ea typeface="Meiryo UI" pitchFamily="50" charset="-128"/>
                          <a:cs typeface="Meiryo UI" pitchFamily="50" charset="-128"/>
                        </a:rPr>
                        <a:t>・営業活動</a:t>
                      </a:r>
                    </a:p>
                    <a:p>
                      <a:r>
                        <a:rPr kumimoji="1" lang="ja-JP" altLang="en-US" sz="1000" dirty="0" smtClean="0">
                          <a:latin typeface="Meiryo UI" pitchFamily="50" charset="-128"/>
                          <a:ea typeface="Meiryo UI" pitchFamily="50" charset="-128"/>
                          <a:cs typeface="Meiryo UI" pitchFamily="50" charset="-128"/>
                        </a:rPr>
                        <a:t>・ランキング上位の分析</a:t>
                      </a:r>
                    </a:p>
                    <a:p>
                      <a:r>
                        <a:rPr kumimoji="1" lang="ja-JP" altLang="en-US" sz="1000" dirty="0" smtClean="0">
                          <a:latin typeface="Meiryo UI" pitchFamily="50" charset="-128"/>
                          <a:ea typeface="Meiryo UI" pitchFamily="50" charset="-128"/>
                          <a:cs typeface="Meiryo UI" pitchFamily="50" charset="-128"/>
                        </a:rPr>
                        <a:t>・企画内容の調査分析</a:t>
                      </a:r>
                    </a:p>
                    <a:p>
                      <a:endParaRPr kumimoji="1" lang="en-US" altLang="ja-JP" sz="1000" dirty="0" smtClean="0">
                        <a:latin typeface="Meiryo UI" pitchFamily="50" charset="-128"/>
                        <a:ea typeface="Meiryo UI" pitchFamily="50" charset="-128"/>
                        <a:cs typeface="Meiryo UI" pitchFamily="50" charset="-128"/>
                      </a:endParaRPr>
                    </a:p>
                    <a:p>
                      <a:r>
                        <a:rPr kumimoji="1" lang="ja-JP" altLang="en-US" sz="1000" dirty="0" smtClean="0">
                          <a:latin typeface="Meiryo UI" pitchFamily="50" charset="-128"/>
                          <a:ea typeface="Meiryo UI" pitchFamily="50" charset="-128"/>
                          <a:cs typeface="Meiryo UI" pitchFamily="50" charset="-128"/>
                        </a:rPr>
                        <a:t>＊企画実施前に、この対策が完了すれば、リスクが軽減</a:t>
                      </a:r>
                      <a:endParaRPr kumimoji="1" lang="ja-JP" altLang="en-US" sz="1000" dirty="0">
                        <a:latin typeface="Meiryo UI" pitchFamily="50" charset="-128"/>
                        <a:ea typeface="Meiryo UI" pitchFamily="50" charset="-128"/>
                        <a:cs typeface="Meiryo UI" pitchFamily="50" charset="-128"/>
                      </a:endParaRPr>
                    </a:p>
                  </a:txBody>
                  <a:tcPr>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tcPr>
                </a:tc>
                <a:tc>
                  <a:txBody>
                    <a:bodyPr/>
                    <a:lstStyle/>
                    <a:p>
                      <a:r>
                        <a:rPr kumimoji="1" lang="ja-JP" altLang="en-US" sz="1000" dirty="0" smtClean="0">
                          <a:latin typeface="Meiryo UI" pitchFamily="50" charset="-128"/>
                          <a:ea typeface="Meiryo UI" pitchFamily="50" charset="-128"/>
                          <a:cs typeface="Meiryo UI" pitchFamily="50" charset="-128"/>
                        </a:rPr>
                        <a:t>回路図イメージ写真</a:t>
                      </a:r>
                      <a:endParaRPr kumimoji="1" lang="ja-JP" altLang="en-US" sz="1000" dirty="0">
                        <a:latin typeface="Meiryo UI" pitchFamily="50" charset="-128"/>
                        <a:ea typeface="Meiryo UI" pitchFamily="50" charset="-128"/>
                        <a:cs typeface="Meiryo UI" pitchFamily="50" charset="-128"/>
                      </a:endParaRPr>
                    </a:p>
                  </a:txBody>
                  <a:tcPr>
                    <a:lnL w="12700" cap="flat" cmpd="sng" algn="ctr">
                      <a:solidFill>
                        <a:srgbClr val="FFC000"/>
                      </a:solidFill>
                      <a:prstDash val="solid"/>
                      <a:round/>
                      <a:headEnd type="none" w="med" len="med"/>
                      <a:tailEnd type="none" w="med" len="med"/>
                    </a:lnL>
                  </a:tcPr>
                </a:tc>
              </a:tr>
            </a:tbl>
          </a:graphicData>
        </a:graphic>
      </p:graphicFrame>
      <p:sp>
        <p:nvSpPr>
          <p:cNvPr id="2" name="テキスト ボックス 1"/>
          <p:cNvSpPr txBox="1"/>
          <p:nvPr/>
        </p:nvSpPr>
        <p:spPr>
          <a:xfrm>
            <a:off x="404664" y="179512"/>
            <a:ext cx="3672408" cy="276999"/>
          </a:xfrm>
          <a:prstGeom prst="rect">
            <a:avLst/>
          </a:prstGeom>
          <a:noFill/>
        </p:spPr>
        <p:txBody>
          <a:bodyPr wrap="square" rtlCol="0">
            <a:spAutoFit/>
          </a:bodyPr>
          <a:lstStyle/>
          <a:p>
            <a:r>
              <a:rPr lang="ja-JP" altLang="en-US" sz="1200" dirty="0" smtClean="0">
                <a:latin typeface="Meiryo UI" pitchFamily="50" charset="-128"/>
                <a:ea typeface="Meiryo UI" pitchFamily="50" charset="-128"/>
                <a:cs typeface="Meiryo UI" pitchFamily="50" charset="-128"/>
              </a:rPr>
              <a:t>スライド構成</a:t>
            </a:r>
            <a:endParaRPr lang="ja-JP" altLang="en-US" sz="1200" dirty="0">
              <a:latin typeface="Meiryo UI" pitchFamily="50" charset="-128"/>
              <a:ea typeface="Meiryo UI" pitchFamily="50" charset="-128"/>
              <a:cs typeface="Meiryo UI" pitchFamily="50" charset="-128"/>
            </a:endParaRPr>
          </a:p>
        </p:txBody>
      </p:sp>
    </p:spTree>
    <p:extLst>
      <p:ext uri="{BB962C8B-B14F-4D97-AF65-F5344CB8AC3E}">
        <p14:creationId xmlns:p14="http://schemas.microsoft.com/office/powerpoint/2010/main" val="36336214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en-US" altLang="ja-JP" sz="2800" dirty="0" smtClean="0"/>
              <a:t>3</a:t>
            </a:r>
            <a:r>
              <a:rPr kumimoji="1" lang="ja-JP" altLang="en-US" sz="2800" dirty="0" smtClean="0"/>
              <a:t>章</a:t>
            </a:r>
            <a:r>
              <a:rPr kumimoji="1" lang="en-US" altLang="ja-JP" sz="2800" dirty="0" smtClean="0"/>
              <a:t>2.</a:t>
            </a:r>
            <a:r>
              <a:rPr kumimoji="1" lang="ja-JP" altLang="en-US" sz="2800" dirty="0" smtClean="0"/>
              <a:t>調査分析結果の編集</a:t>
            </a:r>
            <a:endParaRPr kumimoji="1" lang="ja-JP" altLang="en-US" sz="2800" dirty="0"/>
          </a:p>
        </p:txBody>
      </p:sp>
      <p:graphicFrame>
        <p:nvGraphicFramePr>
          <p:cNvPr id="5" name="コンテンツ プレースホルダー 4"/>
          <p:cNvGraphicFramePr>
            <a:graphicFrameLocks noGrp="1"/>
          </p:cNvGraphicFramePr>
          <p:nvPr>
            <p:ph idx="1"/>
            <p:extLst>
              <p:ext uri="{D42A27DB-BD31-4B8C-83A1-F6EECF244321}">
                <p14:modId xmlns:p14="http://schemas.microsoft.com/office/powerpoint/2010/main" val="1962703842"/>
              </p:ext>
            </p:extLst>
          </p:nvPr>
        </p:nvGraphicFramePr>
        <p:xfrm>
          <a:off x="908720" y="2843808"/>
          <a:ext cx="5080000" cy="1234440"/>
        </p:xfrm>
        <a:graphic>
          <a:graphicData uri="http://schemas.openxmlformats.org/drawingml/2006/table">
            <a:tbl>
              <a:tblPr firstRow="1">
                <a:tableStyleId>{3C2FFA5D-87B4-456A-9821-1D502468CF0F}</a:tableStyleId>
              </a:tblPr>
              <a:tblGrid>
                <a:gridCol w="1016000"/>
                <a:gridCol w="1016000"/>
                <a:gridCol w="1016000"/>
                <a:gridCol w="1016000"/>
                <a:gridCol w="1016000"/>
              </a:tblGrid>
              <a:tr h="171450">
                <a:tc>
                  <a:txBody>
                    <a:bodyPr/>
                    <a:lstStyle/>
                    <a:p>
                      <a:pPr algn="ctr" fontAlgn="ctr"/>
                      <a:r>
                        <a:rPr lang="ja-JP" altLang="en-US" sz="900" u="none" strike="noStrike" dirty="0">
                          <a:effectLst/>
                        </a:rPr>
                        <a:t>端末機器</a:t>
                      </a:r>
                      <a:endParaRPr lang="ja-JP" altLang="en-US" sz="900" b="0" i="0" u="none" strike="noStrike" dirty="0">
                        <a:solidFill>
                          <a:srgbClr val="000000"/>
                        </a:solidFill>
                        <a:effectLst/>
                        <a:latin typeface="Meiryo UI" pitchFamily="50" charset="-128"/>
                        <a:ea typeface="Meiryo UI" pitchFamily="50" charset="-128"/>
                        <a:cs typeface="Meiryo UI" pitchFamily="50" charset="-128"/>
                      </a:endParaRPr>
                    </a:p>
                  </a:txBody>
                  <a:tcPr marL="9525" marR="9525" marT="9525" marB="0" anchor="ctr"/>
                </a:tc>
                <a:tc>
                  <a:txBody>
                    <a:bodyPr/>
                    <a:lstStyle/>
                    <a:p>
                      <a:pPr algn="ctr" fontAlgn="ctr"/>
                      <a:r>
                        <a:rPr lang="ja-JP" altLang="en-US" sz="900" u="none" strike="noStrike" dirty="0">
                          <a:effectLst/>
                        </a:rPr>
                        <a:t>端末代金</a:t>
                      </a:r>
                      <a:endParaRPr lang="ja-JP" altLang="en-US" sz="900" b="0" i="0" u="none" strike="noStrike" dirty="0">
                        <a:solidFill>
                          <a:srgbClr val="000000"/>
                        </a:solidFill>
                        <a:effectLst/>
                        <a:latin typeface="Meiryo UI" pitchFamily="50" charset="-128"/>
                        <a:ea typeface="Meiryo UI" pitchFamily="50" charset="-128"/>
                        <a:cs typeface="Meiryo UI" pitchFamily="50" charset="-128"/>
                      </a:endParaRPr>
                    </a:p>
                  </a:txBody>
                  <a:tcPr marL="9525" marR="9525" marT="9525" marB="0" anchor="ctr"/>
                </a:tc>
                <a:tc>
                  <a:txBody>
                    <a:bodyPr/>
                    <a:lstStyle/>
                    <a:p>
                      <a:pPr algn="ctr" fontAlgn="ctr"/>
                      <a:r>
                        <a:rPr lang="ja-JP" altLang="en-US" sz="900" u="none" strike="noStrike" dirty="0">
                          <a:effectLst/>
                        </a:rPr>
                        <a:t>月額通信費</a:t>
                      </a:r>
                      <a:endParaRPr lang="ja-JP" altLang="en-US" sz="900" b="0" i="0" u="none" strike="noStrike" dirty="0">
                        <a:solidFill>
                          <a:srgbClr val="000000"/>
                        </a:solidFill>
                        <a:effectLst/>
                        <a:latin typeface="Meiryo UI" pitchFamily="50" charset="-128"/>
                        <a:ea typeface="Meiryo UI" pitchFamily="50" charset="-128"/>
                        <a:cs typeface="Meiryo UI" pitchFamily="50" charset="-128"/>
                      </a:endParaRPr>
                    </a:p>
                  </a:txBody>
                  <a:tcPr marL="9525" marR="9525" marT="9525" marB="0" anchor="ctr"/>
                </a:tc>
                <a:tc>
                  <a:txBody>
                    <a:bodyPr/>
                    <a:lstStyle/>
                    <a:p>
                      <a:pPr algn="ctr" fontAlgn="ctr"/>
                      <a:r>
                        <a:rPr lang="ja-JP" altLang="en-US" sz="900" u="none" strike="noStrike" dirty="0">
                          <a:effectLst/>
                        </a:rPr>
                        <a:t>通信速度（</a:t>
                      </a:r>
                      <a:r>
                        <a:rPr lang="en-US" sz="900" u="none" strike="noStrike" dirty="0">
                          <a:effectLst/>
                        </a:rPr>
                        <a:t>Mbps）</a:t>
                      </a:r>
                      <a:endParaRPr lang="en-US" sz="900" b="0" i="0" u="none" strike="noStrike" dirty="0">
                        <a:solidFill>
                          <a:srgbClr val="000000"/>
                        </a:solidFill>
                        <a:effectLst/>
                        <a:latin typeface="Meiryo UI" pitchFamily="50" charset="-128"/>
                        <a:ea typeface="Meiryo UI" pitchFamily="50" charset="-128"/>
                        <a:cs typeface="Meiryo UI" pitchFamily="50" charset="-128"/>
                      </a:endParaRPr>
                    </a:p>
                  </a:txBody>
                  <a:tcPr marL="9525" marR="9525" marT="9525" marB="0" anchor="ctr"/>
                </a:tc>
                <a:tc>
                  <a:txBody>
                    <a:bodyPr/>
                    <a:lstStyle/>
                    <a:p>
                      <a:pPr algn="ctr" fontAlgn="ctr"/>
                      <a:r>
                        <a:rPr lang="ja-JP" altLang="en-US" sz="900" u="none" strike="noStrike" dirty="0">
                          <a:effectLst/>
                        </a:rPr>
                        <a:t>通信事業者</a:t>
                      </a:r>
                      <a:endParaRPr lang="ja-JP" altLang="en-US" sz="900" b="0" i="0" u="none" strike="noStrike" dirty="0">
                        <a:solidFill>
                          <a:srgbClr val="000000"/>
                        </a:solidFill>
                        <a:effectLst/>
                        <a:latin typeface="Meiryo UI" pitchFamily="50" charset="-128"/>
                        <a:ea typeface="Meiryo UI" pitchFamily="50" charset="-128"/>
                        <a:cs typeface="Meiryo UI" pitchFamily="50" charset="-128"/>
                      </a:endParaRPr>
                    </a:p>
                  </a:txBody>
                  <a:tcPr marL="9525" marR="9525" marT="9525" marB="0" anchor="ctr"/>
                </a:tc>
              </a:tr>
              <a:tr h="171450">
                <a:tc>
                  <a:txBody>
                    <a:bodyPr/>
                    <a:lstStyle/>
                    <a:p>
                      <a:pPr algn="ctr" fontAlgn="ctr"/>
                      <a:r>
                        <a:rPr lang="en-US" sz="1100" u="none" strike="noStrike" dirty="0">
                          <a:effectLst/>
                        </a:rPr>
                        <a:t>X-100</a:t>
                      </a:r>
                      <a:endParaRPr lang="en-US" sz="1100" b="0" i="0" u="none" strike="noStrike" dirty="0">
                        <a:solidFill>
                          <a:srgbClr val="000000"/>
                        </a:solidFill>
                        <a:effectLst/>
                        <a:latin typeface="ＭＳ Ｐゴシック"/>
                      </a:endParaRPr>
                    </a:p>
                  </a:txBody>
                  <a:tcPr marL="9525" marR="9525" marT="9525" marB="0" anchor="ctr"/>
                </a:tc>
                <a:tc>
                  <a:txBody>
                    <a:bodyPr/>
                    <a:lstStyle/>
                    <a:p>
                      <a:pPr algn="ctr" fontAlgn="ctr"/>
                      <a:r>
                        <a:rPr lang="en-US" altLang="ja-JP" sz="1100" b="0" i="0" u="none" strike="noStrike">
                          <a:solidFill>
                            <a:srgbClr val="000000"/>
                          </a:solidFill>
                          <a:effectLst/>
                          <a:latin typeface="+mn-lt"/>
                        </a:rPr>
                        <a:t>¥65,000</a:t>
                      </a:r>
                    </a:p>
                  </a:txBody>
                  <a:tcPr marL="9525" marR="9525" marT="9525" marB="0" anchor="ctr"/>
                </a:tc>
                <a:tc>
                  <a:txBody>
                    <a:bodyPr/>
                    <a:lstStyle/>
                    <a:p>
                      <a:pPr algn="ctr" fontAlgn="ctr"/>
                      <a:r>
                        <a:rPr lang="en-US" altLang="ja-JP" sz="1100" b="0" i="0" u="none" strike="noStrike">
                          <a:solidFill>
                            <a:srgbClr val="000000"/>
                          </a:solidFill>
                          <a:effectLst/>
                          <a:latin typeface="+mn-lt"/>
                        </a:rPr>
                        <a:t>¥4,980</a:t>
                      </a:r>
                    </a:p>
                  </a:txBody>
                  <a:tcPr marL="9525" marR="9525" marT="9525" marB="0" anchor="ctr"/>
                </a:tc>
                <a:tc>
                  <a:txBody>
                    <a:bodyPr/>
                    <a:lstStyle/>
                    <a:p>
                      <a:pPr algn="ctr" fontAlgn="ctr"/>
                      <a:r>
                        <a:rPr lang="en-US" altLang="ja-JP" sz="1100" u="none" strike="noStrike" dirty="0">
                          <a:effectLst/>
                        </a:rPr>
                        <a:t>21.0 </a:t>
                      </a:r>
                      <a:endParaRPr lang="en-US" altLang="ja-JP" sz="1100" b="0" i="0" u="none" strike="noStrike" dirty="0">
                        <a:solidFill>
                          <a:srgbClr val="000000"/>
                        </a:solidFill>
                        <a:effectLst/>
                        <a:latin typeface="ＭＳ Ｐゴシック"/>
                      </a:endParaRPr>
                    </a:p>
                  </a:txBody>
                  <a:tcPr marL="9525" marR="9525" marT="9525" marB="0" anchor="ctr"/>
                </a:tc>
                <a:tc>
                  <a:txBody>
                    <a:bodyPr/>
                    <a:lstStyle/>
                    <a:p>
                      <a:pPr algn="ctr" fontAlgn="ctr"/>
                      <a:r>
                        <a:rPr lang="en-US" sz="1100" u="none" strike="noStrike">
                          <a:effectLst/>
                        </a:rPr>
                        <a:t>A</a:t>
                      </a:r>
                      <a:r>
                        <a:rPr lang="ja-JP" altLang="en-US" sz="1100" u="none" strike="noStrike">
                          <a:effectLst/>
                        </a:rPr>
                        <a:t>社</a:t>
                      </a:r>
                      <a:endParaRPr lang="ja-JP" altLang="en-US" sz="1100" b="0" i="0" u="none" strike="noStrike">
                        <a:solidFill>
                          <a:srgbClr val="000000"/>
                        </a:solidFill>
                        <a:effectLst/>
                        <a:latin typeface="ＭＳ Ｐゴシック"/>
                      </a:endParaRPr>
                    </a:p>
                  </a:txBody>
                  <a:tcPr marL="9525" marR="9525" marT="9525" marB="0" anchor="ctr"/>
                </a:tc>
              </a:tr>
              <a:tr h="171450">
                <a:tc>
                  <a:txBody>
                    <a:bodyPr/>
                    <a:lstStyle/>
                    <a:p>
                      <a:pPr algn="ctr" fontAlgn="ctr"/>
                      <a:r>
                        <a:rPr lang="en-US" sz="1100" u="none" strike="noStrike">
                          <a:effectLst/>
                        </a:rPr>
                        <a:t>X-101</a:t>
                      </a:r>
                      <a:endParaRPr lang="en-US" sz="1100" b="0" i="0" u="none" strike="noStrike">
                        <a:solidFill>
                          <a:srgbClr val="000000"/>
                        </a:solidFill>
                        <a:effectLst/>
                        <a:latin typeface="ＭＳ Ｐゴシック"/>
                      </a:endParaRPr>
                    </a:p>
                  </a:txBody>
                  <a:tcPr marL="9525" marR="9525" marT="9525" marB="0" anchor="ctr"/>
                </a:tc>
                <a:tc>
                  <a:txBody>
                    <a:bodyPr/>
                    <a:lstStyle/>
                    <a:p>
                      <a:pPr algn="ctr" fontAlgn="ctr"/>
                      <a:r>
                        <a:rPr lang="en-US" altLang="ja-JP" sz="1100" b="0" i="0" u="none" strike="noStrike">
                          <a:solidFill>
                            <a:srgbClr val="000000"/>
                          </a:solidFill>
                          <a:effectLst/>
                          <a:latin typeface="+mn-lt"/>
                        </a:rPr>
                        <a:t>¥78,000</a:t>
                      </a:r>
                    </a:p>
                  </a:txBody>
                  <a:tcPr marL="9525" marR="9525" marT="9525" marB="0" anchor="ctr"/>
                </a:tc>
                <a:tc>
                  <a:txBody>
                    <a:bodyPr/>
                    <a:lstStyle/>
                    <a:p>
                      <a:pPr algn="ctr" fontAlgn="ctr"/>
                      <a:r>
                        <a:rPr lang="en-US" altLang="ja-JP" sz="1100" b="0" i="0" u="none" strike="noStrike">
                          <a:solidFill>
                            <a:srgbClr val="000000"/>
                          </a:solidFill>
                          <a:effectLst/>
                          <a:latin typeface="+mn-lt"/>
                        </a:rPr>
                        <a:t>¥5,980</a:t>
                      </a:r>
                    </a:p>
                  </a:txBody>
                  <a:tcPr marL="9525" marR="9525" marT="9525" marB="0" anchor="ctr"/>
                </a:tc>
                <a:tc>
                  <a:txBody>
                    <a:bodyPr/>
                    <a:lstStyle/>
                    <a:p>
                      <a:pPr algn="ctr" fontAlgn="ctr"/>
                      <a:r>
                        <a:rPr lang="en-US" altLang="ja-JP" sz="1100" u="none" strike="noStrike">
                          <a:effectLst/>
                        </a:rPr>
                        <a:t>20.0 </a:t>
                      </a:r>
                      <a:endParaRPr lang="en-US" altLang="ja-JP" sz="1100" b="0" i="0" u="none" strike="noStrike">
                        <a:solidFill>
                          <a:srgbClr val="000000"/>
                        </a:solidFill>
                        <a:effectLst/>
                        <a:latin typeface="ＭＳ Ｐゴシック"/>
                      </a:endParaRPr>
                    </a:p>
                  </a:txBody>
                  <a:tcPr marL="9525" marR="9525" marT="9525" marB="0" anchor="ctr"/>
                </a:tc>
                <a:tc>
                  <a:txBody>
                    <a:bodyPr/>
                    <a:lstStyle/>
                    <a:p>
                      <a:pPr algn="ctr" fontAlgn="ctr"/>
                      <a:r>
                        <a:rPr lang="en-US" sz="1100" u="none" strike="noStrike">
                          <a:effectLst/>
                        </a:rPr>
                        <a:t>B</a:t>
                      </a:r>
                      <a:r>
                        <a:rPr lang="ja-JP" altLang="en-US" sz="1100" u="none" strike="noStrike">
                          <a:effectLst/>
                        </a:rPr>
                        <a:t>社</a:t>
                      </a:r>
                      <a:endParaRPr lang="ja-JP" altLang="en-US" sz="1100" b="0" i="0" u="none" strike="noStrike">
                        <a:solidFill>
                          <a:srgbClr val="000000"/>
                        </a:solidFill>
                        <a:effectLst/>
                        <a:latin typeface="ＭＳ Ｐゴシック"/>
                      </a:endParaRPr>
                    </a:p>
                  </a:txBody>
                  <a:tcPr marL="9525" marR="9525" marT="9525" marB="0" anchor="ctr"/>
                </a:tc>
              </a:tr>
              <a:tr h="171450">
                <a:tc>
                  <a:txBody>
                    <a:bodyPr/>
                    <a:lstStyle/>
                    <a:p>
                      <a:pPr algn="ctr" fontAlgn="ctr"/>
                      <a:r>
                        <a:rPr lang="en-US" sz="1100" u="none" strike="noStrike">
                          <a:effectLst/>
                        </a:rPr>
                        <a:t>X-102</a:t>
                      </a:r>
                      <a:endParaRPr lang="en-US" sz="1100" b="0" i="0" u="none" strike="noStrike">
                        <a:solidFill>
                          <a:srgbClr val="000000"/>
                        </a:solidFill>
                        <a:effectLst/>
                        <a:latin typeface="ＭＳ Ｐゴシック"/>
                      </a:endParaRPr>
                    </a:p>
                  </a:txBody>
                  <a:tcPr marL="9525" marR="9525" marT="9525" marB="0" anchor="ctr"/>
                </a:tc>
                <a:tc>
                  <a:txBody>
                    <a:bodyPr/>
                    <a:lstStyle/>
                    <a:p>
                      <a:pPr algn="ctr" fontAlgn="ctr"/>
                      <a:r>
                        <a:rPr lang="en-US" altLang="ja-JP" sz="1100" b="0" i="0" u="none" strike="noStrike">
                          <a:solidFill>
                            <a:srgbClr val="000000"/>
                          </a:solidFill>
                          <a:effectLst/>
                          <a:latin typeface="+mn-lt"/>
                        </a:rPr>
                        <a:t>¥82,000</a:t>
                      </a:r>
                    </a:p>
                  </a:txBody>
                  <a:tcPr marL="9525" marR="9525" marT="9525" marB="0" anchor="ctr"/>
                </a:tc>
                <a:tc>
                  <a:txBody>
                    <a:bodyPr/>
                    <a:lstStyle/>
                    <a:p>
                      <a:pPr algn="ctr" fontAlgn="ctr"/>
                      <a:r>
                        <a:rPr lang="en-US" altLang="ja-JP" sz="1100" b="0" i="0" u="none" strike="noStrike">
                          <a:solidFill>
                            <a:srgbClr val="000000"/>
                          </a:solidFill>
                          <a:effectLst/>
                          <a:latin typeface="+mn-lt"/>
                        </a:rPr>
                        <a:t>¥5,980</a:t>
                      </a:r>
                    </a:p>
                  </a:txBody>
                  <a:tcPr marL="9525" marR="9525" marT="9525" marB="0" anchor="ctr"/>
                </a:tc>
                <a:tc>
                  <a:txBody>
                    <a:bodyPr/>
                    <a:lstStyle/>
                    <a:p>
                      <a:pPr algn="ctr" fontAlgn="ctr"/>
                      <a:r>
                        <a:rPr lang="en-US" altLang="ja-JP" sz="1100" u="none" strike="noStrike" dirty="0">
                          <a:effectLst/>
                        </a:rPr>
                        <a:t>3.1 </a:t>
                      </a:r>
                      <a:endParaRPr lang="en-US" altLang="ja-JP" sz="1100" b="0" i="0" u="none" strike="noStrike" dirty="0">
                        <a:solidFill>
                          <a:srgbClr val="000000"/>
                        </a:solidFill>
                        <a:effectLst/>
                        <a:latin typeface="ＭＳ Ｐゴシック"/>
                      </a:endParaRPr>
                    </a:p>
                  </a:txBody>
                  <a:tcPr marL="9525" marR="9525" marT="9525" marB="0" anchor="ctr"/>
                </a:tc>
                <a:tc>
                  <a:txBody>
                    <a:bodyPr/>
                    <a:lstStyle/>
                    <a:p>
                      <a:pPr algn="ctr" fontAlgn="ctr"/>
                      <a:r>
                        <a:rPr lang="en-US" sz="1100" u="none" strike="noStrike" dirty="0">
                          <a:effectLst/>
                        </a:rPr>
                        <a:t>C</a:t>
                      </a:r>
                      <a:r>
                        <a:rPr lang="ja-JP" altLang="en-US" sz="1100" u="none" strike="noStrike" dirty="0">
                          <a:effectLst/>
                        </a:rPr>
                        <a:t>社</a:t>
                      </a:r>
                      <a:endParaRPr lang="ja-JP" altLang="en-US" sz="1100" b="0" i="0" u="none" strike="noStrike" dirty="0">
                        <a:solidFill>
                          <a:srgbClr val="000000"/>
                        </a:solidFill>
                        <a:effectLst/>
                        <a:latin typeface="ＭＳ Ｐゴシック"/>
                      </a:endParaRPr>
                    </a:p>
                  </a:txBody>
                  <a:tcPr marL="9525" marR="9525" marT="9525" marB="0" anchor="ctr"/>
                </a:tc>
              </a:tr>
              <a:tr h="171450">
                <a:tc>
                  <a:txBody>
                    <a:bodyPr/>
                    <a:lstStyle/>
                    <a:p>
                      <a:pPr algn="ctr" fontAlgn="ctr"/>
                      <a:r>
                        <a:rPr lang="en-US" sz="1100" u="none" strike="noStrike">
                          <a:effectLst/>
                        </a:rPr>
                        <a:t>X-103</a:t>
                      </a:r>
                      <a:endParaRPr lang="en-US" sz="1100" b="0" i="0" u="none" strike="noStrike">
                        <a:solidFill>
                          <a:srgbClr val="000000"/>
                        </a:solidFill>
                        <a:effectLst/>
                        <a:latin typeface="ＭＳ Ｐゴシック"/>
                      </a:endParaRPr>
                    </a:p>
                  </a:txBody>
                  <a:tcPr marL="9525" marR="9525" marT="9525" marB="0" anchor="ctr"/>
                </a:tc>
                <a:tc>
                  <a:txBody>
                    <a:bodyPr/>
                    <a:lstStyle/>
                    <a:p>
                      <a:pPr algn="ctr" fontAlgn="ctr"/>
                      <a:r>
                        <a:rPr lang="en-US" altLang="ja-JP" sz="1100" b="0" i="0" u="none" strike="noStrike">
                          <a:solidFill>
                            <a:srgbClr val="000000"/>
                          </a:solidFill>
                          <a:effectLst/>
                          <a:latin typeface="+mn-lt"/>
                        </a:rPr>
                        <a:t>¥49,800</a:t>
                      </a:r>
                    </a:p>
                  </a:txBody>
                  <a:tcPr marL="9525" marR="9525" marT="9525" marB="0" anchor="ctr"/>
                </a:tc>
                <a:tc>
                  <a:txBody>
                    <a:bodyPr/>
                    <a:lstStyle/>
                    <a:p>
                      <a:pPr algn="ctr" fontAlgn="ctr"/>
                      <a:r>
                        <a:rPr lang="en-US" altLang="ja-JP" sz="1100" b="0" i="0" u="none" strike="noStrike">
                          <a:solidFill>
                            <a:srgbClr val="000000"/>
                          </a:solidFill>
                          <a:effectLst/>
                          <a:latin typeface="+mn-lt"/>
                        </a:rPr>
                        <a:t>¥4,410</a:t>
                      </a:r>
                    </a:p>
                  </a:txBody>
                  <a:tcPr marL="9525" marR="9525" marT="9525" marB="0" anchor="ctr"/>
                </a:tc>
                <a:tc>
                  <a:txBody>
                    <a:bodyPr/>
                    <a:lstStyle/>
                    <a:p>
                      <a:pPr algn="ctr" fontAlgn="ctr"/>
                      <a:r>
                        <a:rPr lang="en-US" altLang="ja-JP" sz="1100" u="none" strike="noStrike">
                          <a:effectLst/>
                        </a:rPr>
                        <a:t>7.2 </a:t>
                      </a:r>
                      <a:endParaRPr lang="en-US" altLang="ja-JP" sz="1100" b="0" i="0" u="none" strike="noStrike">
                        <a:solidFill>
                          <a:srgbClr val="000000"/>
                        </a:solidFill>
                        <a:effectLst/>
                        <a:latin typeface="ＭＳ Ｐゴシック"/>
                      </a:endParaRPr>
                    </a:p>
                  </a:txBody>
                  <a:tcPr marL="9525" marR="9525" marT="9525" marB="0" anchor="ctr"/>
                </a:tc>
                <a:tc>
                  <a:txBody>
                    <a:bodyPr/>
                    <a:lstStyle/>
                    <a:p>
                      <a:pPr algn="ctr" fontAlgn="ctr"/>
                      <a:r>
                        <a:rPr lang="en-US" sz="1100" u="none" strike="noStrike">
                          <a:effectLst/>
                        </a:rPr>
                        <a:t>D</a:t>
                      </a:r>
                      <a:r>
                        <a:rPr lang="ja-JP" altLang="en-US" sz="1100" u="none" strike="noStrike">
                          <a:effectLst/>
                        </a:rPr>
                        <a:t>社</a:t>
                      </a:r>
                      <a:endParaRPr lang="ja-JP" altLang="en-US" sz="1100" b="0" i="0" u="none" strike="noStrike">
                        <a:solidFill>
                          <a:srgbClr val="000000"/>
                        </a:solidFill>
                        <a:effectLst/>
                        <a:latin typeface="ＭＳ Ｐゴシック"/>
                      </a:endParaRPr>
                    </a:p>
                  </a:txBody>
                  <a:tcPr marL="9525" marR="9525" marT="9525" marB="0" anchor="ctr"/>
                </a:tc>
              </a:tr>
              <a:tr h="171450">
                <a:tc>
                  <a:txBody>
                    <a:bodyPr/>
                    <a:lstStyle/>
                    <a:p>
                      <a:pPr algn="ctr" fontAlgn="ctr"/>
                      <a:r>
                        <a:rPr lang="en-US" sz="1100" u="none" strike="noStrike">
                          <a:effectLst/>
                        </a:rPr>
                        <a:t>X-104</a:t>
                      </a:r>
                      <a:endParaRPr lang="en-US" sz="1100" b="0" i="0" u="none" strike="noStrike">
                        <a:solidFill>
                          <a:srgbClr val="000000"/>
                        </a:solidFill>
                        <a:effectLst/>
                        <a:latin typeface="ＭＳ Ｐゴシック"/>
                      </a:endParaRPr>
                    </a:p>
                  </a:txBody>
                  <a:tcPr marL="9525" marR="9525" marT="9525" marB="0" anchor="ctr"/>
                </a:tc>
                <a:tc>
                  <a:txBody>
                    <a:bodyPr/>
                    <a:lstStyle/>
                    <a:p>
                      <a:pPr algn="ctr" fontAlgn="ctr"/>
                      <a:r>
                        <a:rPr lang="en-US" altLang="ja-JP" sz="1100" b="0" i="0" u="none" strike="noStrike">
                          <a:solidFill>
                            <a:srgbClr val="000000"/>
                          </a:solidFill>
                          <a:effectLst/>
                          <a:latin typeface="+mn-lt"/>
                        </a:rPr>
                        <a:t>¥38,500</a:t>
                      </a:r>
                    </a:p>
                  </a:txBody>
                  <a:tcPr marL="9525" marR="9525" marT="9525" marB="0" anchor="ctr"/>
                </a:tc>
                <a:tc>
                  <a:txBody>
                    <a:bodyPr/>
                    <a:lstStyle/>
                    <a:p>
                      <a:pPr algn="ctr" fontAlgn="ctr"/>
                      <a:r>
                        <a:rPr lang="en-US" altLang="ja-JP" sz="1100" b="0" i="0" u="none" strike="noStrike">
                          <a:solidFill>
                            <a:srgbClr val="000000"/>
                          </a:solidFill>
                          <a:effectLst/>
                          <a:latin typeface="+mn-lt"/>
                        </a:rPr>
                        <a:t>¥4,320</a:t>
                      </a:r>
                    </a:p>
                  </a:txBody>
                  <a:tcPr marL="9525" marR="9525" marT="9525" marB="0" anchor="ctr"/>
                </a:tc>
                <a:tc>
                  <a:txBody>
                    <a:bodyPr/>
                    <a:lstStyle/>
                    <a:p>
                      <a:pPr algn="ctr" fontAlgn="ctr"/>
                      <a:r>
                        <a:rPr lang="en-US" altLang="ja-JP" sz="1100" u="none" strike="noStrike" dirty="0">
                          <a:effectLst/>
                        </a:rPr>
                        <a:t>7.2 </a:t>
                      </a:r>
                      <a:endParaRPr lang="en-US" altLang="ja-JP" sz="1100" b="0" i="0" u="none" strike="noStrike" dirty="0">
                        <a:solidFill>
                          <a:srgbClr val="000000"/>
                        </a:solidFill>
                        <a:effectLst/>
                        <a:latin typeface="ＭＳ Ｐゴシック"/>
                      </a:endParaRPr>
                    </a:p>
                  </a:txBody>
                  <a:tcPr marL="9525" marR="9525" marT="9525" marB="0" anchor="ctr"/>
                </a:tc>
                <a:tc>
                  <a:txBody>
                    <a:bodyPr/>
                    <a:lstStyle/>
                    <a:p>
                      <a:pPr algn="ctr" fontAlgn="ctr"/>
                      <a:r>
                        <a:rPr lang="en-US" sz="1100" u="none" strike="noStrike">
                          <a:effectLst/>
                        </a:rPr>
                        <a:t>E</a:t>
                      </a:r>
                      <a:r>
                        <a:rPr lang="ja-JP" altLang="en-US" sz="1100" u="none" strike="noStrike">
                          <a:effectLst/>
                        </a:rPr>
                        <a:t>社</a:t>
                      </a:r>
                      <a:endParaRPr lang="ja-JP" altLang="en-US" sz="1100" b="0" i="0" u="none" strike="noStrike">
                        <a:solidFill>
                          <a:srgbClr val="000000"/>
                        </a:solidFill>
                        <a:effectLst/>
                        <a:latin typeface="ＭＳ Ｐゴシック"/>
                      </a:endParaRPr>
                    </a:p>
                  </a:txBody>
                  <a:tcPr marL="9525" marR="9525" marT="9525" marB="0" anchor="ctr"/>
                </a:tc>
              </a:tr>
              <a:tr h="171450">
                <a:tc>
                  <a:txBody>
                    <a:bodyPr/>
                    <a:lstStyle/>
                    <a:p>
                      <a:pPr algn="ctr" fontAlgn="ctr"/>
                      <a:r>
                        <a:rPr lang="en-US" sz="1100" u="none" strike="noStrike">
                          <a:effectLst/>
                        </a:rPr>
                        <a:t>X-105</a:t>
                      </a:r>
                      <a:endParaRPr lang="en-US" sz="1100" b="0" i="0" u="none" strike="noStrike">
                        <a:solidFill>
                          <a:srgbClr val="000000"/>
                        </a:solidFill>
                        <a:effectLst/>
                        <a:latin typeface="ＭＳ Ｐゴシック"/>
                      </a:endParaRPr>
                    </a:p>
                  </a:txBody>
                  <a:tcPr marL="9525" marR="9525" marT="9525" marB="0" anchor="ctr"/>
                </a:tc>
                <a:tc>
                  <a:txBody>
                    <a:bodyPr/>
                    <a:lstStyle/>
                    <a:p>
                      <a:pPr algn="ctr" fontAlgn="ctr"/>
                      <a:r>
                        <a:rPr lang="en-US" altLang="ja-JP" sz="1100" b="0" i="0" u="none" strike="noStrike">
                          <a:solidFill>
                            <a:srgbClr val="000000"/>
                          </a:solidFill>
                          <a:effectLst/>
                          <a:latin typeface="+mn-lt"/>
                        </a:rPr>
                        <a:t>¥29,800</a:t>
                      </a:r>
                    </a:p>
                  </a:txBody>
                  <a:tcPr marL="9525" marR="9525" marT="9525" marB="0" anchor="ctr"/>
                </a:tc>
                <a:tc>
                  <a:txBody>
                    <a:bodyPr/>
                    <a:lstStyle/>
                    <a:p>
                      <a:pPr algn="ctr" fontAlgn="ctr"/>
                      <a:r>
                        <a:rPr lang="en-US" altLang="ja-JP" sz="1100" b="0" i="0" u="none" strike="noStrike" dirty="0">
                          <a:solidFill>
                            <a:srgbClr val="000000"/>
                          </a:solidFill>
                          <a:effectLst/>
                          <a:latin typeface="+mn-lt"/>
                        </a:rPr>
                        <a:t>¥6,200</a:t>
                      </a:r>
                    </a:p>
                  </a:txBody>
                  <a:tcPr marL="9525" marR="9525" marT="9525" marB="0" anchor="ctr"/>
                </a:tc>
                <a:tc>
                  <a:txBody>
                    <a:bodyPr/>
                    <a:lstStyle/>
                    <a:p>
                      <a:pPr algn="ctr" fontAlgn="ctr"/>
                      <a:r>
                        <a:rPr lang="en-US" altLang="ja-JP" sz="1100" u="none" strike="noStrike" dirty="0">
                          <a:effectLst/>
                        </a:rPr>
                        <a:t>40.0 </a:t>
                      </a:r>
                      <a:endParaRPr lang="en-US" altLang="ja-JP" sz="1100" b="0" i="0" u="none" strike="noStrike" dirty="0">
                        <a:solidFill>
                          <a:srgbClr val="000000"/>
                        </a:solidFill>
                        <a:effectLst/>
                        <a:latin typeface="ＭＳ Ｐゴシック"/>
                      </a:endParaRPr>
                    </a:p>
                  </a:txBody>
                  <a:tcPr marL="9525" marR="9525" marT="9525" marB="0" anchor="ctr"/>
                </a:tc>
                <a:tc>
                  <a:txBody>
                    <a:bodyPr/>
                    <a:lstStyle/>
                    <a:p>
                      <a:pPr algn="ctr" fontAlgn="ctr"/>
                      <a:r>
                        <a:rPr lang="en-US" sz="1100" u="none" strike="noStrike" dirty="0">
                          <a:effectLst/>
                        </a:rPr>
                        <a:t>F</a:t>
                      </a:r>
                      <a:r>
                        <a:rPr lang="ja-JP" altLang="en-US" sz="1100" u="none" strike="noStrike" dirty="0">
                          <a:effectLst/>
                        </a:rPr>
                        <a:t>社</a:t>
                      </a:r>
                      <a:endParaRPr lang="ja-JP" altLang="en-US" sz="1100" b="0" i="0" u="none" strike="noStrike" dirty="0">
                        <a:solidFill>
                          <a:srgbClr val="000000"/>
                        </a:solidFill>
                        <a:effectLst/>
                        <a:latin typeface="ＭＳ Ｐゴシック"/>
                      </a:endParaRPr>
                    </a:p>
                  </a:txBody>
                  <a:tcPr marL="9525" marR="9525" marT="9525" marB="0" anchor="ctr"/>
                </a:tc>
              </a:tr>
            </a:tbl>
          </a:graphicData>
        </a:graphic>
      </p:graphicFrame>
      <p:sp>
        <p:nvSpPr>
          <p:cNvPr id="6" name="テキスト ボックス 5"/>
          <p:cNvSpPr txBox="1"/>
          <p:nvPr/>
        </p:nvSpPr>
        <p:spPr>
          <a:xfrm>
            <a:off x="1772816" y="2483767"/>
            <a:ext cx="3361818" cy="246221"/>
          </a:xfrm>
          <a:prstGeom prst="rect">
            <a:avLst/>
          </a:prstGeom>
          <a:noFill/>
        </p:spPr>
        <p:txBody>
          <a:bodyPr wrap="none" rtlCol="0">
            <a:spAutoFit/>
          </a:bodyPr>
          <a:lstStyle/>
          <a:p>
            <a:r>
              <a:rPr lang="en-US" altLang="ja-JP" sz="1000" dirty="0" smtClean="0">
                <a:latin typeface="Meiryo UI" pitchFamily="50" charset="-128"/>
                <a:ea typeface="Meiryo UI" pitchFamily="50" charset="-128"/>
                <a:cs typeface="Meiryo UI" pitchFamily="50" charset="-128"/>
              </a:rPr>
              <a:t>Fig.3-2a</a:t>
            </a:r>
            <a:r>
              <a:rPr lang="ja-JP" altLang="en-US" sz="1000" dirty="0" smtClean="0">
                <a:latin typeface="Meiryo UI" pitchFamily="50" charset="-128"/>
                <a:ea typeface="Meiryo UI" pitchFamily="50" charset="-128"/>
                <a:cs typeface="Meiryo UI" pitchFamily="50" charset="-128"/>
              </a:rPr>
              <a:t>　携帯</a:t>
            </a:r>
            <a:r>
              <a:rPr lang="ja-JP" altLang="en-US" sz="1000" dirty="0">
                <a:latin typeface="Meiryo UI" pitchFamily="50" charset="-128"/>
                <a:ea typeface="Meiryo UI" pitchFamily="50" charset="-128"/>
                <a:cs typeface="Meiryo UI" pitchFamily="50" charset="-128"/>
              </a:rPr>
              <a:t>端末に対する顕在ニーズ（データはサンプル）</a:t>
            </a:r>
            <a:endParaRPr kumimoji="1" lang="ja-JP" altLang="en-US" sz="1000" dirty="0">
              <a:latin typeface="Meiryo UI" pitchFamily="50" charset="-128"/>
              <a:ea typeface="Meiryo UI" pitchFamily="50" charset="-128"/>
              <a:cs typeface="Meiryo UI" pitchFamily="50" charset="-128"/>
            </a:endParaRPr>
          </a:p>
        </p:txBody>
      </p:sp>
      <p:graphicFrame>
        <p:nvGraphicFramePr>
          <p:cNvPr id="7" name="グラフ 6"/>
          <p:cNvGraphicFramePr/>
          <p:nvPr>
            <p:extLst>
              <p:ext uri="{D42A27DB-BD31-4B8C-83A1-F6EECF244321}">
                <p14:modId xmlns:p14="http://schemas.microsoft.com/office/powerpoint/2010/main" val="1706049751"/>
              </p:ext>
            </p:extLst>
          </p:nvPr>
        </p:nvGraphicFramePr>
        <p:xfrm>
          <a:off x="1268760" y="4932040"/>
          <a:ext cx="4572000" cy="3048000"/>
        </p:xfrm>
        <a:graphic>
          <a:graphicData uri="http://schemas.openxmlformats.org/drawingml/2006/chart">
            <c:chart xmlns:c="http://schemas.openxmlformats.org/drawingml/2006/chart" xmlns:r="http://schemas.openxmlformats.org/officeDocument/2006/relationships" r:id="rId2"/>
          </a:graphicData>
        </a:graphic>
      </p:graphicFrame>
      <p:sp>
        <p:nvSpPr>
          <p:cNvPr id="9" name="テキスト ボックス 8"/>
          <p:cNvSpPr txBox="1"/>
          <p:nvPr/>
        </p:nvSpPr>
        <p:spPr>
          <a:xfrm>
            <a:off x="1772816" y="4427984"/>
            <a:ext cx="3199915" cy="246221"/>
          </a:xfrm>
          <a:prstGeom prst="rect">
            <a:avLst/>
          </a:prstGeom>
          <a:noFill/>
        </p:spPr>
        <p:txBody>
          <a:bodyPr wrap="none" rtlCol="0">
            <a:spAutoFit/>
          </a:bodyPr>
          <a:lstStyle/>
          <a:p>
            <a:r>
              <a:rPr lang="en-US" altLang="ja-JP" sz="1000" dirty="0" smtClean="0">
                <a:latin typeface="Meiryo UI" pitchFamily="50" charset="-128"/>
                <a:ea typeface="Meiryo UI" pitchFamily="50" charset="-128"/>
                <a:cs typeface="Meiryo UI" pitchFamily="50" charset="-128"/>
              </a:rPr>
              <a:t>Fig.3-2b</a:t>
            </a:r>
            <a:r>
              <a:rPr lang="ja-JP" altLang="en-US" sz="1000" dirty="0" smtClean="0">
                <a:latin typeface="Meiryo UI" pitchFamily="50" charset="-128"/>
                <a:ea typeface="Meiryo UI" pitchFamily="50" charset="-128"/>
                <a:cs typeface="Meiryo UI" pitchFamily="50" charset="-128"/>
              </a:rPr>
              <a:t>　携帯端末</a:t>
            </a:r>
            <a:r>
              <a:rPr lang="en-US" altLang="ja-JP" sz="1000" dirty="0" smtClean="0">
                <a:latin typeface="Meiryo UI" pitchFamily="50" charset="-128"/>
                <a:ea typeface="Meiryo UI" pitchFamily="50" charset="-128"/>
                <a:cs typeface="Meiryo UI" pitchFamily="50" charset="-128"/>
              </a:rPr>
              <a:t>2010</a:t>
            </a:r>
            <a:r>
              <a:rPr lang="ja-JP" altLang="en-US" sz="1000" dirty="0" smtClean="0">
                <a:latin typeface="Meiryo UI" pitchFamily="50" charset="-128"/>
                <a:ea typeface="Meiryo UI" pitchFamily="50" charset="-128"/>
                <a:cs typeface="Meiryo UI" pitchFamily="50" charset="-128"/>
              </a:rPr>
              <a:t>年のシェア（</a:t>
            </a:r>
            <a:r>
              <a:rPr lang="ja-JP" altLang="en-US" sz="1000" dirty="0">
                <a:latin typeface="Meiryo UI" pitchFamily="50" charset="-128"/>
                <a:ea typeface="Meiryo UI" pitchFamily="50" charset="-128"/>
                <a:cs typeface="Meiryo UI" pitchFamily="50" charset="-128"/>
              </a:rPr>
              <a:t>データはサンプル）</a:t>
            </a:r>
            <a:endParaRPr kumimoji="1" lang="ja-JP" altLang="en-US" sz="1000" dirty="0">
              <a:latin typeface="Meiryo UI" pitchFamily="50" charset="-128"/>
              <a:ea typeface="Meiryo UI" pitchFamily="50" charset="-128"/>
              <a:cs typeface="Meiryo UI" pitchFamily="50" charset="-128"/>
            </a:endParaRPr>
          </a:p>
        </p:txBody>
      </p:sp>
    </p:spTree>
    <p:extLst>
      <p:ext uri="{BB962C8B-B14F-4D97-AF65-F5344CB8AC3E}">
        <p14:creationId xmlns:p14="http://schemas.microsoft.com/office/powerpoint/2010/main" val="14497401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コンテンツ プレースホルダー 4"/>
          <p:cNvGraphicFramePr>
            <a:graphicFrameLocks/>
          </p:cNvGraphicFramePr>
          <p:nvPr>
            <p:extLst>
              <p:ext uri="{D42A27DB-BD31-4B8C-83A1-F6EECF244321}">
                <p14:modId xmlns:p14="http://schemas.microsoft.com/office/powerpoint/2010/main" val="2641959981"/>
              </p:ext>
            </p:extLst>
          </p:nvPr>
        </p:nvGraphicFramePr>
        <p:xfrm>
          <a:off x="908720" y="641397"/>
          <a:ext cx="5080000" cy="1234440"/>
        </p:xfrm>
        <a:graphic>
          <a:graphicData uri="http://schemas.openxmlformats.org/drawingml/2006/table">
            <a:tbl>
              <a:tblPr firstRow="1">
                <a:tableStyleId>{3C2FFA5D-87B4-456A-9821-1D502468CF0F}</a:tableStyleId>
              </a:tblPr>
              <a:tblGrid>
                <a:gridCol w="1016000"/>
                <a:gridCol w="1016000"/>
                <a:gridCol w="1016000"/>
                <a:gridCol w="1016000"/>
                <a:gridCol w="1016000"/>
              </a:tblGrid>
              <a:tr h="171450">
                <a:tc>
                  <a:txBody>
                    <a:bodyPr/>
                    <a:lstStyle/>
                    <a:p>
                      <a:pPr algn="ctr" fontAlgn="ctr"/>
                      <a:r>
                        <a:rPr lang="ja-JP" altLang="en-US" sz="900" u="none" strike="noStrike" dirty="0">
                          <a:effectLst/>
                        </a:rPr>
                        <a:t>端末機器</a:t>
                      </a:r>
                      <a:endParaRPr lang="ja-JP" altLang="en-US" sz="900" b="0" i="0" u="none" strike="noStrike" dirty="0">
                        <a:solidFill>
                          <a:srgbClr val="000000"/>
                        </a:solidFill>
                        <a:effectLst/>
                        <a:latin typeface="Meiryo UI" pitchFamily="50" charset="-128"/>
                        <a:ea typeface="Meiryo UI" pitchFamily="50" charset="-128"/>
                        <a:cs typeface="Meiryo UI" pitchFamily="50" charset="-128"/>
                      </a:endParaRPr>
                    </a:p>
                  </a:txBody>
                  <a:tcPr marL="9525" marR="9525" marT="9525" marB="0" anchor="ctr"/>
                </a:tc>
                <a:tc>
                  <a:txBody>
                    <a:bodyPr/>
                    <a:lstStyle/>
                    <a:p>
                      <a:pPr algn="ctr" fontAlgn="ctr"/>
                      <a:r>
                        <a:rPr lang="ja-JP" altLang="en-US" sz="900" u="none" strike="noStrike" dirty="0">
                          <a:effectLst/>
                        </a:rPr>
                        <a:t>端末代金</a:t>
                      </a:r>
                      <a:endParaRPr lang="ja-JP" altLang="en-US" sz="900" b="0" i="0" u="none" strike="noStrike" dirty="0">
                        <a:solidFill>
                          <a:srgbClr val="000000"/>
                        </a:solidFill>
                        <a:effectLst/>
                        <a:latin typeface="Meiryo UI" pitchFamily="50" charset="-128"/>
                        <a:ea typeface="Meiryo UI" pitchFamily="50" charset="-128"/>
                        <a:cs typeface="Meiryo UI" pitchFamily="50" charset="-128"/>
                      </a:endParaRPr>
                    </a:p>
                  </a:txBody>
                  <a:tcPr marL="9525" marR="9525" marT="9525" marB="0" anchor="ctr"/>
                </a:tc>
                <a:tc>
                  <a:txBody>
                    <a:bodyPr/>
                    <a:lstStyle/>
                    <a:p>
                      <a:pPr algn="ctr" fontAlgn="ctr"/>
                      <a:r>
                        <a:rPr lang="ja-JP" altLang="en-US" sz="900" u="none" strike="noStrike" dirty="0">
                          <a:effectLst/>
                        </a:rPr>
                        <a:t>月額通信費</a:t>
                      </a:r>
                      <a:endParaRPr lang="ja-JP" altLang="en-US" sz="900" b="0" i="0" u="none" strike="noStrike" dirty="0">
                        <a:solidFill>
                          <a:srgbClr val="000000"/>
                        </a:solidFill>
                        <a:effectLst/>
                        <a:latin typeface="Meiryo UI" pitchFamily="50" charset="-128"/>
                        <a:ea typeface="Meiryo UI" pitchFamily="50" charset="-128"/>
                        <a:cs typeface="Meiryo UI" pitchFamily="50" charset="-128"/>
                      </a:endParaRPr>
                    </a:p>
                  </a:txBody>
                  <a:tcPr marL="9525" marR="9525" marT="9525" marB="0" anchor="ctr"/>
                </a:tc>
                <a:tc>
                  <a:txBody>
                    <a:bodyPr/>
                    <a:lstStyle/>
                    <a:p>
                      <a:pPr algn="ctr" fontAlgn="ctr"/>
                      <a:r>
                        <a:rPr lang="ja-JP" altLang="en-US" sz="900" u="none" strike="noStrike" dirty="0">
                          <a:effectLst/>
                        </a:rPr>
                        <a:t>通信速度（</a:t>
                      </a:r>
                      <a:r>
                        <a:rPr lang="en-US" sz="900" u="none" strike="noStrike" dirty="0">
                          <a:effectLst/>
                        </a:rPr>
                        <a:t>Mbps）</a:t>
                      </a:r>
                      <a:endParaRPr lang="en-US" sz="900" b="0" i="0" u="none" strike="noStrike" dirty="0">
                        <a:solidFill>
                          <a:srgbClr val="000000"/>
                        </a:solidFill>
                        <a:effectLst/>
                        <a:latin typeface="Meiryo UI" pitchFamily="50" charset="-128"/>
                        <a:ea typeface="Meiryo UI" pitchFamily="50" charset="-128"/>
                        <a:cs typeface="Meiryo UI" pitchFamily="50" charset="-128"/>
                      </a:endParaRPr>
                    </a:p>
                  </a:txBody>
                  <a:tcPr marL="9525" marR="9525" marT="9525" marB="0" anchor="ctr"/>
                </a:tc>
                <a:tc>
                  <a:txBody>
                    <a:bodyPr/>
                    <a:lstStyle/>
                    <a:p>
                      <a:pPr algn="ctr" fontAlgn="ctr"/>
                      <a:r>
                        <a:rPr lang="ja-JP" altLang="en-US" sz="900" u="none" strike="noStrike" dirty="0">
                          <a:effectLst/>
                        </a:rPr>
                        <a:t>通信事業者</a:t>
                      </a:r>
                      <a:endParaRPr lang="ja-JP" altLang="en-US" sz="900" b="0" i="0" u="none" strike="noStrike" dirty="0">
                        <a:solidFill>
                          <a:srgbClr val="000000"/>
                        </a:solidFill>
                        <a:effectLst/>
                        <a:latin typeface="Meiryo UI" pitchFamily="50" charset="-128"/>
                        <a:ea typeface="Meiryo UI" pitchFamily="50" charset="-128"/>
                        <a:cs typeface="Meiryo UI" pitchFamily="50" charset="-128"/>
                      </a:endParaRPr>
                    </a:p>
                  </a:txBody>
                  <a:tcPr marL="9525" marR="9525" marT="9525" marB="0" anchor="ctr"/>
                </a:tc>
              </a:tr>
              <a:tr h="171450">
                <a:tc>
                  <a:txBody>
                    <a:bodyPr/>
                    <a:lstStyle/>
                    <a:p>
                      <a:pPr algn="ctr" fontAlgn="ctr"/>
                      <a:r>
                        <a:rPr lang="en-US" sz="1100" u="none" strike="noStrike" dirty="0">
                          <a:effectLst/>
                        </a:rPr>
                        <a:t>X-105</a:t>
                      </a:r>
                      <a:endParaRPr lang="en-US" sz="1100" b="0" i="0" u="none" strike="noStrike" dirty="0">
                        <a:solidFill>
                          <a:srgbClr val="000000"/>
                        </a:solidFill>
                        <a:effectLst/>
                        <a:latin typeface="ＭＳ Ｐゴシック"/>
                      </a:endParaRPr>
                    </a:p>
                  </a:txBody>
                  <a:tcPr marL="9525" marR="9525" marT="9525" marB="0" anchor="ctr"/>
                </a:tc>
                <a:tc>
                  <a:txBody>
                    <a:bodyPr/>
                    <a:lstStyle/>
                    <a:p>
                      <a:pPr algn="ctr" fontAlgn="ctr"/>
                      <a:r>
                        <a:rPr lang="en-US" altLang="ja-JP" sz="1100" u="none" strike="noStrike" dirty="0">
                          <a:effectLst/>
                        </a:rPr>
                        <a:t>¥29,800</a:t>
                      </a:r>
                      <a:endParaRPr lang="en-US" altLang="ja-JP" sz="1100" b="0" i="0" u="none" strike="noStrike" dirty="0">
                        <a:solidFill>
                          <a:srgbClr val="000000"/>
                        </a:solidFill>
                        <a:effectLst/>
                        <a:latin typeface="ＭＳ Ｐゴシック"/>
                      </a:endParaRPr>
                    </a:p>
                  </a:txBody>
                  <a:tcPr marL="9525" marR="9525" marT="9525" marB="0" anchor="ctr"/>
                </a:tc>
                <a:tc>
                  <a:txBody>
                    <a:bodyPr/>
                    <a:lstStyle/>
                    <a:p>
                      <a:pPr algn="ctr" fontAlgn="ctr"/>
                      <a:r>
                        <a:rPr lang="en-US" altLang="ja-JP" sz="1100" u="none" strike="noStrike">
                          <a:effectLst/>
                        </a:rPr>
                        <a:t>¥6,200</a:t>
                      </a:r>
                      <a:endParaRPr lang="en-US" altLang="ja-JP" sz="1100" b="0" i="0" u="none" strike="noStrike">
                        <a:solidFill>
                          <a:srgbClr val="000000"/>
                        </a:solidFill>
                        <a:effectLst/>
                        <a:latin typeface="ＭＳ Ｐゴシック"/>
                      </a:endParaRPr>
                    </a:p>
                  </a:txBody>
                  <a:tcPr marL="9525" marR="9525" marT="9525" marB="0" anchor="ctr"/>
                </a:tc>
                <a:tc>
                  <a:txBody>
                    <a:bodyPr/>
                    <a:lstStyle/>
                    <a:p>
                      <a:pPr algn="ctr" fontAlgn="ctr"/>
                      <a:r>
                        <a:rPr lang="en-US" altLang="ja-JP" sz="1100" u="none" strike="noStrike">
                          <a:effectLst/>
                        </a:rPr>
                        <a:t>40.0 </a:t>
                      </a:r>
                      <a:endParaRPr lang="en-US" altLang="ja-JP" sz="1100" b="0" i="0" u="none" strike="noStrike">
                        <a:solidFill>
                          <a:srgbClr val="000000"/>
                        </a:solidFill>
                        <a:effectLst/>
                        <a:latin typeface="ＭＳ Ｐゴシック"/>
                      </a:endParaRPr>
                    </a:p>
                  </a:txBody>
                  <a:tcPr marL="9525" marR="9525" marT="9525" marB="0" anchor="ctr"/>
                </a:tc>
                <a:tc>
                  <a:txBody>
                    <a:bodyPr/>
                    <a:lstStyle/>
                    <a:p>
                      <a:pPr algn="ctr" fontAlgn="ctr"/>
                      <a:r>
                        <a:rPr lang="en-US" sz="1100" u="none" strike="noStrike">
                          <a:effectLst/>
                        </a:rPr>
                        <a:t>F</a:t>
                      </a:r>
                      <a:r>
                        <a:rPr lang="ja-JP" altLang="en-US" sz="1100" u="none" strike="noStrike">
                          <a:effectLst/>
                        </a:rPr>
                        <a:t>社</a:t>
                      </a:r>
                      <a:endParaRPr lang="ja-JP" altLang="en-US" sz="1100" b="0" i="0" u="none" strike="noStrike">
                        <a:solidFill>
                          <a:srgbClr val="000000"/>
                        </a:solidFill>
                        <a:effectLst/>
                        <a:latin typeface="ＭＳ Ｐゴシック"/>
                      </a:endParaRPr>
                    </a:p>
                  </a:txBody>
                  <a:tcPr marL="9525" marR="9525" marT="9525" marB="0" anchor="ctr"/>
                </a:tc>
              </a:tr>
              <a:tr h="171450">
                <a:tc>
                  <a:txBody>
                    <a:bodyPr/>
                    <a:lstStyle/>
                    <a:p>
                      <a:pPr algn="ctr" fontAlgn="ctr"/>
                      <a:r>
                        <a:rPr lang="en-US" sz="1100" u="none" strike="noStrike">
                          <a:effectLst/>
                        </a:rPr>
                        <a:t>X-104</a:t>
                      </a:r>
                      <a:endParaRPr lang="en-US" sz="1100" b="0" i="0" u="none" strike="noStrike">
                        <a:solidFill>
                          <a:srgbClr val="000000"/>
                        </a:solidFill>
                        <a:effectLst/>
                        <a:latin typeface="ＭＳ Ｐゴシック"/>
                      </a:endParaRPr>
                    </a:p>
                  </a:txBody>
                  <a:tcPr marL="9525" marR="9525" marT="9525" marB="0" anchor="ctr"/>
                </a:tc>
                <a:tc>
                  <a:txBody>
                    <a:bodyPr/>
                    <a:lstStyle/>
                    <a:p>
                      <a:pPr algn="ctr" fontAlgn="ctr"/>
                      <a:r>
                        <a:rPr lang="en-US" altLang="ja-JP" sz="1100" u="none" strike="noStrike" dirty="0">
                          <a:effectLst/>
                        </a:rPr>
                        <a:t>¥38,500</a:t>
                      </a:r>
                      <a:endParaRPr lang="en-US" altLang="ja-JP" sz="1100" b="0" i="0" u="none" strike="noStrike" dirty="0">
                        <a:solidFill>
                          <a:srgbClr val="000000"/>
                        </a:solidFill>
                        <a:effectLst/>
                        <a:latin typeface="ＭＳ Ｐゴシック"/>
                      </a:endParaRPr>
                    </a:p>
                  </a:txBody>
                  <a:tcPr marL="9525" marR="9525" marT="9525" marB="0" anchor="ctr"/>
                </a:tc>
                <a:tc>
                  <a:txBody>
                    <a:bodyPr/>
                    <a:lstStyle/>
                    <a:p>
                      <a:pPr algn="ctr" fontAlgn="ctr"/>
                      <a:r>
                        <a:rPr lang="en-US" altLang="ja-JP" sz="1100" u="none" strike="noStrike" dirty="0">
                          <a:effectLst/>
                        </a:rPr>
                        <a:t>¥4,320</a:t>
                      </a:r>
                      <a:endParaRPr lang="en-US" altLang="ja-JP" sz="1100" b="0" i="0" u="none" strike="noStrike" dirty="0">
                        <a:solidFill>
                          <a:srgbClr val="000000"/>
                        </a:solidFill>
                        <a:effectLst/>
                        <a:latin typeface="ＭＳ Ｐゴシック"/>
                      </a:endParaRPr>
                    </a:p>
                  </a:txBody>
                  <a:tcPr marL="9525" marR="9525" marT="9525" marB="0" anchor="ctr"/>
                </a:tc>
                <a:tc>
                  <a:txBody>
                    <a:bodyPr/>
                    <a:lstStyle/>
                    <a:p>
                      <a:pPr algn="ctr" fontAlgn="ctr"/>
                      <a:r>
                        <a:rPr lang="en-US" altLang="ja-JP" sz="1100" u="none" strike="noStrike">
                          <a:effectLst/>
                        </a:rPr>
                        <a:t>7.2 </a:t>
                      </a:r>
                      <a:endParaRPr lang="en-US" altLang="ja-JP" sz="1100" b="0" i="0" u="none" strike="noStrike">
                        <a:solidFill>
                          <a:srgbClr val="000000"/>
                        </a:solidFill>
                        <a:effectLst/>
                        <a:latin typeface="ＭＳ Ｐゴシック"/>
                      </a:endParaRPr>
                    </a:p>
                  </a:txBody>
                  <a:tcPr marL="9525" marR="9525" marT="9525" marB="0" anchor="ctr"/>
                </a:tc>
                <a:tc>
                  <a:txBody>
                    <a:bodyPr/>
                    <a:lstStyle/>
                    <a:p>
                      <a:pPr algn="ctr" fontAlgn="ctr"/>
                      <a:r>
                        <a:rPr lang="en-US" sz="1100" u="none" strike="noStrike">
                          <a:effectLst/>
                        </a:rPr>
                        <a:t>E</a:t>
                      </a:r>
                      <a:r>
                        <a:rPr lang="ja-JP" altLang="en-US" sz="1100" u="none" strike="noStrike">
                          <a:effectLst/>
                        </a:rPr>
                        <a:t>社</a:t>
                      </a:r>
                      <a:endParaRPr lang="ja-JP" altLang="en-US" sz="1100" b="0" i="0" u="none" strike="noStrike">
                        <a:solidFill>
                          <a:srgbClr val="000000"/>
                        </a:solidFill>
                        <a:effectLst/>
                        <a:latin typeface="ＭＳ Ｐゴシック"/>
                      </a:endParaRPr>
                    </a:p>
                  </a:txBody>
                  <a:tcPr marL="9525" marR="9525" marT="9525" marB="0" anchor="ctr"/>
                </a:tc>
              </a:tr>
              <a:tr h="171450">
                <a:tc>
                  <a:txBody>
                    <a:bodyPr/>
                    <a:lstStyle/>
                    <a:p>
                      <a:pPr algn="ctr" fontAlgn="ctr"/>
                      <a:r>
                        <a:rPr lang="en-US" sz="1100" u="none" strike="noStrike">
                          <a:effectLst/>
                        </a:rPr>
                        <a:t>X-103</a:t>
                      </a:r>
                      <a:endParaRPr lang="en-US" sz="1100" b="0" i="0" u="none" strike="noStrike">
                        <a:solidFill>
                          <a:srgbClr val="000000"/>
                        </a:solidFill>
                        <a:effectLst/>
                        <a:latin typeface="ＭＳ Ｐゴシック"/>
                      </a:endParaRPr>
                    </a:p>
                  </a:txBody>
                  <a:tcPr marL="9525" marR="9525" marT="9525" marB="0" anchor="ctr"/>
                </a:tc>
                <a:tc>
                  <a:txBody>
                    <a:bodyPr/>
                    <a:lstStyle/>
                    <a:p>
                      <a:pPr algn="ctr" fontAlgn="ctr"/>
                      <a:r>
                        <a:rPr lang="en-US" altLang="ja-JP" sz="1100" u="none" strike="noStrike">
                          <a:effectLst/>
                        </a:rPr>
                        <a:t>¥49,800</a:t>
                      </a:r>
                      <a:endParaRPr lang="en-US" altLang="ja-JP" sz="1100" b="0" i="0" u="none" strike="noStrike">
                        <a:solidFill>
                          <a:srgbClr val="000000"/>
                        </a:solidFill>
                        <a:effectLst/>
                        <a:latin typeface="ＭＳ Ｐゴシック"/>
                      </a:endParaRPr>
                    </a:p>
                  </a:txBody>
                  <a:tcPr marL="9525" marR="9525" marT="9525" marB="0" anchor="ctr"/>
                </a:tc>
                <a:tc>
                  <a:txBody>
                    <a:bodyPr/>
                    <a:lstStyle/>
                    <a:p>
                      <a:pPr algn="ctr" fontAlgn="ctr"/>
                      <a:r>
                        <a:rPr lang="en-US" altLang="ja-JP" sz="1100" u="none" strike="noStrike" dirty="0">
                          <a:effectLst/>
                        </a:rPr>
                        <a:t>¥4,410</a:t>
                      </a:r>
                      <a:endParaRPr lang="en-US" altLang="ja-JP" sz="1100" b="0" i="0" u="none" strike="noStrike" dirty="0">
                        <a:solidFill>
                          <a:srgbClr val="000000"/>
                        </a:solidFill>
                        <a:effectLst/>
                        <a:latin typeface="ＭＳ Ｐゴシック"/>
                      </a:endParaRPr>
                    </a:p>
                  </a:txBody>
                  <a:tcPr marL="9525" marR="9525" marT="9525" marB="0" anchor="ctr"/>
                </a:tc>
                <a:tc>
                  <a:txBody>
                    <a:bodyPr/>
                    <a:lstStyle/>
                    <a:p>
                      <a:pPr algn="ctr" fontAlgn="ctr"/>
                      <a:r>
                        <a:rPr lang="en-US" altLang="ja-JP" sz="1100" u="none" strike="noStrike" dirty="0">
                          <a:effectLst/>
                        </a:rPr>
                        <a:t>7.2 </a:t>
                      </a:r>
                      <a:endParaRPr lang="en-US" altLang="ja-JP" sz="1100" b="0" i="0" u="none" strike="noStrike" dirty="0">
                        <a:solidFill>
                          <a:srgbClr val="000000"/>
                        </a:solidFill>
                        <a:effectLst/>
                        <a:latin typeface="ＭＳ Ｐゴシック"/>
                      </a:endParaRPr>
                    </a:p>
                  </a:txBody>
                  <a:tcPr marL="9525" marR="9525" marT="9525" marB="0" anchor="ctr"/>
                </a:tc>
                <a:tc>
                  <a:txBody>
                    <a:bodyPr/>
                    <a:lstStyle/>
                    <a:p>
                      <a:pPr algn="ctr" fontAlgn="ctr"/>
                      <a:r>
                        <a:rPr lang="en-US" sz="1100" u="none" strike="noStrike">
                          <a:effectLst/>
                        </a:rPr>
                        <a:t>D</a:t>
                      </a:r>
                      <a:r>
                        <a:rPr lang="ja-JP" altLang="en-US" sz="1100" u="none" strike="noStrike">
                          <a:effectLst/>
                        </a:rPr>
                        <a:t>社</a:t>
                      </a:r>
                      <a:endParaRPr lang="ja-JP" altLang="en-US" sz="1100" b="0" i="0" u="none" strike="noStrike">
                        <a:solidFill>
                          <a:srgbClr val="000000"/>
                        </a:solidFill>
                        <a:effectLst/>
                        <a:latin typeface="ＭＳ Ｐゴシック"/>
                      </a:endParaRPr>
                    </a:p>
                  </a:txBody>
                  <a:tcPr marL="9525" marR="9525" marT="9525" marB="0" anchor="ctr"/>
                </a:tc>
              </a:tr>
              <a:tr h="171450">
                <a:tc>
                  <a:txBody>
                    <a:bodyPr/>
                    <a:lstStyle/>
                    <a:p>
                      <a:pPr algn="ctr" fontAlgn="ctr"/>
                      <a:r>
                        <a:rPr lang="en-US" sz="1100" u="none" strike="noStrike">
                          <a:effectLst/>
                        </a:rPr>
                        <a:t>X-100</a:t>
                      </a:r>
                      <a:endParaRPr lang="en-US" sz="1100" b="0" i="0" u="none" strike="noStrike">
                        <a:solidFill>
                          <a:srgbClr val="000000"/>
                        </a:solidFill>
                        <a:effectLst/>
                        <a:latin typeface="ＭＳ Ｐゴシック"/>
                      </a:endParaRPr>
                    </a:p>
                  </a:txBody>
                  <a:tcPr marL="9525" marR="9525" marT="9525" marB="0" anchor="ctr"/>
                </a:tc>
                <a:tc>
                  <a:txBody>
                    <a:bodyPr/>
                    <a:lstStyle/>
                    <a:p>
                      <a:pPr algn="ctr" fontAlgn="ctr"/>
                      <a:r>
                        <a:rPr lang="en-US" altLang="ja-JP" sz="1100" u="none" strike="noStrike">
                          <a:effectLst/>
                        </a:rPr>
                        <a:t>¥65,000</a:t>
                      </a:r>
                      <a:endParaRPr lang="en-US" altLang="ja-JP" sz="1100" b="0" i="0" u="none" strike="noStrike">
                        <a:solidFill>
                          <a:srgbClr val="000000"/>
                        </a:solidFill>
                        <a:effectLst/>
                        <a:latin typeface="ＭＳ Ｐゴシック"/>
                      </a:endParaRPr>
                    </a:p>
                  </a:txBody>
                  <a:tcPr marL="9525" marR="9525" marT="9525" marB="0" anchor="ctr"/>
                </a:tc>
                <a:tc>
                  <a:txBody>
                    <a:bodyPr/>
                    <a:lstStyle/>
                    <a:p>
                      <a:pPr algn="ctr" fontAlgn="ctr"/>
                      <a:r>
                        <a:rPr lang="en-US" altLang="ja-JP" sz="1100" u="none" strike="noStrike">
                          <a:effectLst/>
                        </a:rPr>
                        <a:t>¥4,980</a:t>
                      </a:r>
                      <a:endParaRPr lang="en-US" altLang="ja-JP" sz="1100" b="0" i="0" u="none" strike="noStrike">
                        <a:solidFill>
                          <a:srgbClr val="000000"/>
                        </a:solidFill>
                        <a:effectLst/>
                        <a:latin typeface="ＭＳ Ｐゴシック"/>
                      </a:endParaRPr>
                    </a:p>
                  </a:txBody>
                  <a:tcPr marL="9525" marR="9525" marT="9525" marB="0" anchor="ctr"/>
                </a:tc>
                <a:tc>
                  <a:txBody>
                    <a:bodyPr/>
                    <a:lstStyle/>
                    <a:p>
                      <a:pPr algn="ctr" fontAlgn="ctr"/>
                      <a:r>
                        <a:rPr lang="en-US" altLang="ja-JP" sz="1100" u="none" strike="noStrike" dirty="0">
                          <a:effectLst/>
                        </a:rPr>
                        <a:t>21.0 </a:t>
                      </a:r>
                      <a:endParaRPr lang="en-US" altLang="ja-JP" sz="1100" b="0" i="0" u="none" strike="noStrike" dirty="0">
                        <a:solidFill>
                          <a:srgbClr val="000000"/>
                        </a:solidFill>
                        <a:effectLst/>
                        <a:latin typeface="ＭＳ Ｐゴシック"/>
                      </a:endParaRPr>
                    </a:p>
                  </a:txBody>
                  <a:tcPr marL="9525" marR="9525" marT="9525" marB="0" anchor="ctr"/>
                </a:tc>
                <a:tc>
                  <a:txBody>
                    <a:bodyPr/>
                    <a:lstStyle/>
                    <a:p>
                      <a:pPr algn="ctr" fontAlgn="ctr"/>
                      <a:r>
                        <a:rPr lang="en-US" sz="1100" u="none" strike="noStrike">
                          <a:effectLst/>
                        </a:rPr>
                        <a:t>A</a:t>
                      </a:r>
                      <a:r>
                        <a:rPr lang="ja-JP" altLang="en-US" sz="1100" u="none" strike="noStrike">
                          <a:effectLst/>
                        </a:rPr>
                        <a:t>社</a:t>
                      </a:r>
                      <a:endParaRPr lang="ja-JP" altLang="en-US" sz="1100" b="0" i="0" u="none" strike="noStrike">
                        <a:solidFill>
                          <a:srgbClr val="000000"/>
                        </a:solidFill>
                        <a:effectLst/>
                        <a:latin typeface="ＭＳ Ｐゴシック"/>
                      </a:endParaRPr>
                    </a:p>
                  </a:txBody>
                  <a:tcPr marL="9525" marR="9525" marT="9525" marB="0" anchor="ctr"/>
                </a:tc>
              </a:tr>
              <a:tr h="171450">
                <a:tc>
                  <a:txBody>
                    <a:bodyPr/>
                    <a:lstStyle/>
                    <a:p>
                      <a:pPr algn="ctr" fontAlgn="ctr"/>
                      <a:r>
                        <a:rPr lang="en-US" sz="1100" u="none" strike="noStrike">
                          <a:effectLst/>
                        </a:rPr>
                        <a:t>X-101</a:t>
                      </a:r>
                      <a:endParaRPr lang="en-US" sz="1100" b="0" i="0" u="none" strike="noStrike">
                        <a:solidFill>
                          <a:srgbClr val="000000"/>
                        </a:solidFill>
                        <a:effectLst/>
                        <a:latin typeface="ＭＳ Ｐゴシック"/>
                      </a:endParaRPr>
                    </a:p>
                  </a:txBody>
                  <a:tcPr marL="9525" marR="9525" marT="9525" marB="0" anchor="ctr"/>
                </a:tc>
                <a:tc>
                  <a:txBody>
                    <a:bodyPr/>
                    <a:lstStyle/>
                    <a:p>
                      <a:pPr algn="ctr" fontAlgn="ctr"/>
                      <a:r>
                        <a:rPr lang="en-US" altLang="ja-JP" sz="1100" u="none" strike="noStrike">
                          <a:effectLst/>
                        </a:rPr>
                        <a:t>¥78,000</a:t>
                      </a:r>
                      <a:endParaRPr lang="en-US" altLang="ja-JP" sz="1100" b="0" i="0" u="none" strike="noStrike">
                        <a:solidFill>
                          <a:srgbClr val="000000"/>
                        </a:solidFill>
                        <a:effectLst/>
                        <a:latin typeface="ＭＳ Ｐゴシック"/>
                      </a:endParaRPr>
                    </a:p>
                  </a:txBody>
                  <a:tcPr marL="9525" marR="9525" marT="9525" marB="0" anchor="ctr"/>
                </a:tc>
                <a:tc>
                  <a:txBody>
                    <a:bodyPr/>
                    <a:lstStyle/>
                    <a:p>
                      <a:pPr algn="ctr" fontAlgn="ctr"/>
                      <a:r>
                        <a:rPr lang="en-US" altLang="ja-JP" sz="1100" u="none" strike="noStrike">
                          <a:effectLst/>
                        </a:rPr>
                        <a:t>¥5,980</a:t>
                      </a:r>
                      <a:endParaRPr lang="en-US" altLang="ja-JP" sz="1100" b="0" i="0" u="none" strike="noStrike">
                        <a:solidFill>
                          <a:srgbClr val="000000"/>
                        </a:solidFill>
                        <a:effectLst/>
                        <a:latin typeface="ＭＳ Ｐゴシック"/>
                      </a:endParaRPr>
                    </a:p>
                  </a:txBody>
                  <a:tcPr marL="9525" marR="9525" marT="9525" marB="0" anchor="ctr"/>
                </a:tc>
                <a:tc>
                  <a:txBody>
                    <a:bodyPr/>
                    <a:lstStyle/>
                    <a:p>
                      <a:pPr algn="ctr" fontAlgn="ctr"/>
                      <a:r>
                        <a:rPr lang="en-US" altLang="ja-JP" sz="1100" u="none" strike="noStrike" dirty="0">
                          <a:effectLst/>
                        </a:rPr>
                        <a:t>20.0 </a:t>
                      </a:r>
                      <a:endParaRPr lang="en-US" altLang="ja-JP" sz="1100" b="0" i="0" u="none" strike="noStrike" dirty="0">
                        <a:solidFill>
                          <a:srgbClr val="000000"/>
                        </a:solidFill>
                        <a:effectLst/>
                        <a:latin typeface="ＭＳ Ｐゴシック"/>
                      </a:endParaRPr>
                    </a:p>
                  </a:txBody>
                  <a:tcPr marL="9525" marR="9525" marT="9525" marB="0" anchor="ctr"/>
                </a:tc>
                <a:tc>
                  <a:txBody>
                    <a:bodyPr/>
                    <a:lstStyle/>
                    <a:p>
                      <a:pPr algn="ctr" fontAlgn="ctr"/>
                      <a:r>
                        <a:rPr lang="en-US" sz="1100" u="none" strike="noStrike" dirty="0">
                          <a:effectLst/>
                        </a:rPr>
                        <a:t>B</a:t>
                      </a:r>
                      <a:r>
                        <a:rPr lang="ja-JP" altLang="en-US" sz="1100" u="none" strike="noStrike" dirty="0">
                          <a:effectLst/>
                        </a:rPr>
                        <a:t>社</a:t>
                      </a:r>
                      <a:endParaRPr lang="ja-JP" altLang="en-US" sz="1100" b="0" i="0" u="none" strike="noStrike" dirty="0">
                        <a:solidFill>
                          <a:srgbClr val="000000"/>
                        </a:solidFill>
                        <a:effectLst/>
                        <a:latin typeface="ＭＳ Ｐゴシック"/>
                      </a:endParaRPr>
                    </a:p>
                  </a:txBody>
                  <a:tcPr marL="9525" marR="9525" marT="9525" marB="0" anchor="ctr"/>
                </a:tc>
              </a:tr>
              <a:tr h="171450">
                <a:tc>
                  <a:txBody>
                    <a:bodyPr/>
                    <a:lstStyle/>
                    <a:p>
                      <a:pPr algn="ctr" fontAlgn="ctr"/>
                      <a:r>
                        <a:rPr lang="en-US" sz="1100" u="none" strike="noStrike">
                          <a:effectLst/>
                        </a:rPr>
                        <a:t>X-102</a:t>
                      </a:r>
                      <a:endParaRPr lang="en-US" sz="1100" b="0" i="0" u="none" strike="noStrike">
                        <a:solidFill>
                          <a:srgbClr val="000000"/>
                        </a:solidFill>
                        <a:effectLst/>
                        <a:latin typeface="ＭＳ Ｐゴシック"/>
                      </a:endParaRPr>
                    </a:p>
                  </a:txBody>
                  <a:tcPr marL="9525" marR="9525" marT="9525" marB="0" anchor="ctr"/>
                </a:tc>
                <a:tc>
                  <a:txBody>
                    <a:bodyPr/>
                    <a:lstStyle/>
                    <a:p>
                      <a:pPr algn="ctr" fontAlgn="ctr"/>
                      <a:r>
                        <a:rPr lang="en-US" altLang="ja-JP" sz="1100" u="none" strike="noStrike">
                          <a:effectLst/>
                        </a:rPr>
                        <a:t>¥82,000</a:t>
                      </a:r>
                      <a:endParaRPr lang="en-US" altLang="ja-JP" sz="1100" b="0" i="0" u="none" strike="noStrike">
                        <a:solidFill>
                          <a:srgbClr val="000000"/>
                        </a:solidFill>
                        <a:effectLst/>
                        <a:latin typeface="ＭＳ Ｐゴシック"/>
                      </a:endParaRPr>
                    </a:p>
                  </a:txBody>
                  <a:tcPr marL="9525" marR="9525" marT="9525" marB="0" anchor="ctr"/>
                </a:tc>
                <a:tc>
                  <a:txBody>
                    <a:bodyPr/>
                    <a:lstStyle/>
                    <a:p>
                      <a:pPr algn="ctr" fontAlgn="ctr"/>
                      <a:r>
                        <a:rPr lang="en-US" altLang="ja-JP" sz="1100" u="none" strike="noStrike">
                          <a:effectLst/>
                        </a:rPr>
                        <a:t>¥5,980</a:t>
                      </a:r>
                      <a:endParaRPr lang="en-US" altLang="ja-JP" sz="1100" b="0" i="0" u="none" strike="noStrike">
                        <a:solidFill>
                          <a:srgbClr val="000000"/>
                        </a:solidFill>
                        <a:effectLst/>
                        <a:latin typeface="ＭＳ Ｐゴシック"/>
                      </a:endParaRPr>
                    </a:p>
                  </a:txBody>
                  <a:tcPr marL="9525" marR="9525" marT="9525" marB="0" anchor="ctr"/>
                </a:tc>
                <a:tc>
                  <a:txBody>
                    <a:bodyPr/>
                    <a:lstStyle/>
                    <a:p>
                      <a:pPr algn="ctr" fontAlgn="ctr"/>
                      <a:r>
                        <a:rPr lang="en-US" altLang="ja-JP" sz="1100" u="none" strike="noStrike">
                          <a:effectLst/>
                        </a:rPr>
                        <a:t>3.1 </a:t>
                      </a:r>
                      <a:endParaRPr lang="en-US" altLang="ja-JP" sz="1100" b="0" i="0" u="none" strike="noStrike">
                        <a:solidFill>
                          <a:srgbClr val="000000"/>
                        </a:solidFill>
                        <a:effectLst/>
                        <a:latin typeface="ＭＳ Ｐゴシック"/>
                      </a:endParaRPr>
                    </a:p>
                  </a:txBody>
                  <a:tcPr marL="9525" marR="9525" marT="9525" marB="0" anchor="ctr"/>
                </a:tc>
                <a:tc>
                  <a:txBody>
                    <a:bodyPr/>
                    <a:lstStyle/>
                    <a:p>
                      <a:pPr algn="ctr" fontAlgn="ctr"/>
                      <a:r>
                        <a:rPr lang="en-US" sz="1100" u="none" strike="noStrike" dirty="0">
                          <a:effectLst/>
                        </a:rPr>
                        <a:t>C</a:t>
                      </a:r>
                      <a:r>
                        <a:rPr lang="ja-JP" altLang="en-US" sz="1100" u="none" strike="noStrike" dirty="0">
                          <a:effectLst/>
                        </a:rPr>
                        <a:t>社</a:t>
                      </a:r>
                      <a:endParaRPr lang="ja-JP" altLang="en-US" sz="1100" b="0" i="0" u="none" strike="noStrike" dirty="0">
                        <a:solidFill>
                          <a:srgbClr val="000000"/>
                        </a:solidFill>
                        <a:effectLst/>
                        <a:latin typeface="ＭＳ Ｐゴシック"/>
                      </a:endParaRPr>
                    </a:p>
                  </a:txBody>
                  <a:tcPr marL="9525" marR="9525" marT="9525" marB="0" anchor="ctr"/>
                </a:tc>
              </a:tr>
            </a:tbl>
          </a:graphicData>
        </a:graphic>
      </p:graphicFrame>
      <p:sp>
        <p:nvSpPr>
          <p:cNvPr id="5" name="テキスト ボックス 4"/>
          <p:cNvSpPr txBox="1"/>
          <p:nvPr/>
        </p:nvSpPr>
        <p:spPr>
          <a:xfrm>
            <a:off x="1772816" y="281356"/>
            <a:ext cx="3126177" cy="246221"/>
          </a:xfrm>
          <a:prstGeom prst="rect">
            <a:avLst/>
          </a:prstGeom>
          <a:noFill/>
        </p:spPr>
        <p:txBody>
          <a:bodyPr wrap="none" rtlCol="0">
            <a:spAutoFit/>
          </a:bodyPr>
          <a:lstStyle/>
          <a:p>
            <a:r>
              <a:rPr lang="en-US" altLang="ja-JP" sz="1000" dirty="0" smtClean="0">
                <a:latin typeface="Meiryo UI" pitchFamily="50" charset="-128"/>
                <a:ea typeface="Meiryo UI" pitchFamily="50" charset="-128"/>
                <a:cs typeface="Meiryo UI" pitchFamily="50" charset="-128"/>
              </a:rPr>
              <a:t>Fig.3-2c</a:t>
            </a:r>
            <a:r>
              <a:rPr lang="ja-JP" altLang="en-US" sz="1000" dirty="0" smtClean="0">
                <a:latin typeface="Meiryo UI" pitchFamily="50" charset="-128"/>
                <a:ea typeface="Meiryo UI" pitchFamily="50" charset="-128"/>
                <a:cs typeface="Meiryo UI" pitchFamily="50" charset="-128"/>
              </a:rPr>
              <a:t>　端末代金別月額通信費（</a:t>
            </a:r>
            <a:r>
              <a:rPr lang="ja-JP" altLang="en-US" sz="1000" dirty="0">
                <a:latin typeface="Meiryo UI" pitchFamily="50" charset="-128"/>
                <a:ea typeface="Meiryo UI" pitchFamily="50" charset="-128"/>
                <a:cs typeface="Meiryo UI" pitchFamily="50" charset="-128"/>
              </a:rPr>
              <a:t>データはサンプル）</a:t>
            </a:r>
            <a:endParaRPr kumimoji="1" lang="ja-JP" altLang="en-US" sz="1000" dirty="0">
              <a:latin typeface="Meiryo UI" pitchFamily="50" charset="-128"/>
              <a:ea typeface="Meiryo UI" pitchFamily="50" charset="-128"/>
              <a:cs typeface="Meiryo UI" pitchFamily="50" charset="-128"/>
            </a:endParaRPr>
          </a:p>
        </p:txBody>
      </p:sp>
      <p:graphicFrame>
        <p:nvGraphicFramePr>
          <p:cNvPr id="7" name="コンテンツ プレースホルダー 4"/>
          <p:cNvGraphicFramePr>
            <a:graphicFrameLocks/>
          </p:cNvGraphicFramePr>
          <p:nvPr>
            <p:extLst>
              <p:ext uri="{D42A27DB-BD31-4B8C-83A1-F6EECF244321}">
                <p14:modId xmlns:p14="http://schemas.microsoft.com/office/powerpoint/2010/main" val="965288758"/>
              </p:ext>
            </p:extLst>
          </p:nvPr>
        </p:nvGraphicFramePr>
        <p:xfrm>
          <a:off x="908720" y="2709737"/>
          <a:ext cx="5080000" cy="1234440"/>
        </p:xfrm>
        <a:graphic>
          <a:graphicData uri="http://schemas.openxmlformats.org/drawingml/2006/table">
            <a:tbl>
              <a:tblPr firstRow="1">
                <a:tableStyleId>{3C2FFA5D-87B4-456A-9821-1D502468CF0F}</a:tableStyleId>
              </a:tblPr>
              <a:tblGrid>
                <a:gridCol w="1016000"/>
                <a:gridCol w="1016000"/>
                <a:gridCol w="1016000"/>
                <a:gridCol w="1016000"/>
                <a:gridCol w="1016000"/>
              </a:tblGrid>
              <a:tr h="171450">
                <a:tc>
                  <a:txBody>
                    <a:bodyPr/>
                    <a:lstStyle/>
                    <a:p>
                      <a:pPr algn="ctr" fontAlgn="ctr"/>
                      <a:r>
                        <a:rPr lang="ja-JP" altLang="en-US" sz="900" u="none" strike="noStrike" dirty="0">
                          <a:effectLst/>
                        </a:rPr>
                        <a:t>端末機器</a:t>
                      </a:r>
                      <a:endParaRPr lang="ja-JP" altLang="en-US" sz="900" b="0" i="0" u="none" strike="noStrike" dirty="0">
                        <a:solidFill>
                          <a:srgbClr val="000000"/>
                        </a:solidFill>
                        <a:effectLst/>
                        <a:latin typeface="Meiryo UI" pitchFamily="50" charset="-128"/>
                        <a:ea typeface="Meiryo UI" pitchFamily="50" charset="-128"/>
                        <a:cs typeface="Meiryo UI" pitchFamily="50" charset="-128"/>
                      </a:endParaRPr>
                    </a:p>
                  </a:txBody>
                  <a:tcPr marL="9525" marR="9525" marT="9525" marB="0" anchor="ctr"/>
                </a:tc>
                <a:tc>
                  <a:txBody>
                    <a:bodyPr/>
                    <a:lstStyle/>
                    <a:p>
                      <a:pPr algn="ctr" fontAlgn="ctr"/>
                      <a:r>
                        <a:rPr lang="ja-JP" altLang="en-US" sz="900" u="none" strike="noStrike" dirty="0">
                          <a:effectLst/>
                        </a:rPr>
                        <a:t>端末代金</a:t>
                      </a:r>
                      <a:endParaRPr lang="ja-JP" altLang="en-US" sz="900" b="0" i="0" u="none" strike="noStrike" dirty="0">
                        <a:solidFill>
                          <a:srgbClr val="000000"/>
                        </a:solidFill>
                        <a:effectLst/>
                        <a:latin typeface="Meiryo UI" pitchFamily="50" charset="-128"/>
                        <a:ea typeface="Meiryo UI" pitchFamily="50" charset="-128"/>
                        <a:cs typeface="Meiryo UI" pitchFamily="50" charset="-128"/>
                      </a:endParaRPr>
                    </a:p>
                  </a:txBody>
                  <a:tcPr marL="9525" marR="9525" marT="9525" marB="0" anchor="ctr"/>
                </a:tc>
                <a:tc>
                  <a:txBody>
                    <a:bodyPr/>
                    <a:lstStyle/>
                    <a:p>
                      <a:pPr algn="ctr" fontAlgn="ctr"/>
                      <a:r>
                        <a:rPr lang="ja-JP" altLang="en-US" sz="900" u="none" strike="noStrike" dirty="0">
                          <a:effectLst/>
                        </a:rPr>
                        <a:t>月額通信費</a:t>
                      </a:r>
                      <a:endParaRPr lang="ja-JP" altLang="en-US" sz="900" b="0" i="0" u="none" strike="noStrike" dirty="0">
                        <a:solidFill>
                          <a:srgbClr val="000000"/>
                        </a:solidFill>
                        <a:effectLst/>
                        <a:latin typeface="Meiryo UI" pitchFamily="50" charset="-128"/>
                        <a:ea typeface="Meiryo UI" pitchFamily="50" charset="-128"/>
                        <a:cs typeface="Meiryo UI" pitchFamily="50" charset="-128"/>
                      </a:endParaRPr>
                    </a:p>
                  </a:txBody>
                  <a:tcPr marL="9525" marR="9525" marT="9525" marB="0" anchor="ctr"/>
                </a:tc>
                <a:tc>
                  <a:txBody>
                    <a:bodyPr/>
                    <a:lstStyle/>
                    <a:p>
                      <a:pPr algn="ctr" fontAlgn="ctr"/>
                      <a:r>
                        <a:rPr lang="ja-JP" altLang="en-US" sz="900" u="none" strike="noStrike" dirty="0">
                          <a:effectLst/>
                        </a:rPr>
                        <a:t>通信速度（</a:t>
                      </a:r>
                      <a:r>
                        <a:rPr lang="en-US" sz="900" u="none" strike="noStrike" dirty="0">
                          <a:effectLst/>
                        </a:rPr>
                        <a:t>Mbps）</a:t>
                      </a:r>
                      <a:endParaRPr lang="en-US" sz="900" b="0" i="0" u="none" strike="noStrike" dirty="0">
                        <a:solidFill>
                          <a:srgbClr val="000000"/>
                        </a:solidFill>
                        <a:effectLst/>
                        <a:latin typeface="Meiryo UI" pitchFamily="50" charset="-128"/>
                        <a:ea typeface="Meiryo UI" pitchFamily="50" charset="-128"/>
                        <a:cs typeface="Meiryo UI" pitchFamily="50" charset="-128"/>
                      </a:endParaRPr>
                    </a:p>
                  </a:txBody>
                  <a:tcPr marL="9525" marR="9525" marT="9525" marB="0" anchor="ctr"/>
                </a:tc>
                <a:tc>
                  <a:txBody>
                    <a:bodyPr/>
                    <a:lstStyle/>
                    <a:p>
                      <a:pPr algn="ctr" fontAlgn="ctr"/>
                      <a:r>
                        <a:rPr lang="ja-JP" altLang="en-US" sz="900" u="none" strike="noStrike" dirty="0">
                          <a:effectLst/>
                        </a:rPr>
                        <a:t>通信事業者</a:t>
                      </a:r>
                      <a:endParaRPr lang="ja-JP" altLang="en-US" sz="900" b="0" i="0" u="none" strike="noStrike" dirty="0">
                        <a:solidFill>
                          <a:srgbClr val="000000"/>
                        </a:solidFill>
                        <a:effectLst/>
                        <a:latin typeface="Meiryo UI" pitchFamily="50" charset="-128"/>
                        <a:ea typeface="Meiryo UI" pitchFamily="50" charset="-128"/>
                        <a:cs typeface="Meiryo UI" pitchFamily="50" charset="-128"/>
                      </a:endParaRPr>
                    </a:p>
                  </a:txBody>
                  <a:tcPr marL="9525" marR="9525" marT="9525" marB="0" anchor="ctr"/>
                </a:tc>
              </a:tr>
              <a:tr h="171450">
                <a:tc>
                  <a:txBody>
                    <a:bodyPr/>
                    <a:lstStyle/>
                    <a:p>
                      <a:pPr algn="ctr" fontAlgn="ctr"/>
                      <a:r>
                        <a:rPr lang="en-US" sz="1100" u="none" strike="noStrike" dirty="0">
                          <a:effectLst/>
                        </a:rPr>
                        <a:t>X-104</a:t>
                      </a:r>
                      <a:endParaRPr lang="en-US" sz="1100" b="0" i="0" u="none" strike="noStrike" dirty="0">
                        <a:solidFill>
                          <a:srgbClr val="000000"/>
                        </a:solidFill>
                        <a:effectLst/>
                        <a:latin typeface="ＭＳ Ｐゴシック"/>
                      </a:endParaRPr>
                    </a:p>
                  </a:txBody>
                  <a:tcPr marL="9525" marR="9525" marT="9525" marB="0" anchor="ctr"/>
                </a:tc>
                <a:tc>
                  <a:txBody>
                    <a:bodyPr/>
                    <a:lstStyle/>
                    <a:p>
                      <a:pPr algn="ctr" fontAlgn="ctr"/>
                      <a:r>
                        <a:rPr lang="en-US" altLang="ja-JP" sz="1100" u="none" strike="noStrike">
                          <a:effectLst/>
                        </a:rPr>
                        <a:t>¥38,500</a:t>
                      </a:r>
                      <a:endParaRPr lang="en-US" altLang="ja-JP" sz="1100" b="0" i="0" u="none" strike="noStrike">
                        <a:solidFill>
                          <a:srgbClr val="000000"/>
                        </a:solidFill>
                        <a:effectLst/>
                        <a:latin typeface="ＭＳ Ｐゴシック"/>
                      </a:endParaRPr>
                    </a:p>
                  </a:txBody>
                  <a:tcPr marL="9525" marR="9525" marT="9525" marB="0" anchor="ctr"/>
                </a:tc>
                <a:tc>
                  <a:txBody>
                    <a:bodyPr/>
                    <a:lstStyle/>
                    <a:p>
                      <a:pPr algn="ctr" fontAlgn="ctr"/>
                      <a:r>
                        <a:rPr lang="en-US" altLang="ja-JP" sz="1100" u="none" strike="noStrike">
                          <a:effectLst/>
                        </a:rPr>
                        <a:t>¥4,320</a:t>
                      </a:r>
                      <a:endParaRPr lang="en-US" altLang="ja-JP" sz="1100" b="0" i="0" u="none" strike="noStrike">
                        <a:solidFill>
                          <a:srgbClr val="000000"/>
                        </a:solidFill>
                        <a:effectLst/>
                        <a:latin typeface="ＭＳ Ｐゴシック"/>
                      </a:endParaRPr>
                    </a:p>
                  </a:txBody>
                  <a:tcPr marL="9525" marR="9525" marT="9525" marB="0" anchor="ctr"/>
                </a:tc>
                <a:tc>
                  <a:txBody>
                    <a:bodyPr/>
                    <a:lstStyle/>
                    <a:p>
                      <a:pPr algn="ctr" fontAlgn="ctr"/>
                      <a:r>
                        <a:rPr lang="en-US" altLang="ja-JP" sz="1100" u="none" strike="noStrike">
                          <a:effectLst/>
                        </a:rPr>
                        <a:t>7.2 </a:t>
                      </a:r>
                      <a:endParaRPr lang="en-US" altLang="ja-JP" sz="1100" b="0" i="0" u="none" strike="noStrike">
                        <a:solidFill>
                          <a:srgbClr val="000000"/>
                        </a:solidFill>
                        <a:effectLst/>
                        <a:latin typeface="ＭＳ Ｐゴシック"/>
                      </a:endParaRPr>
                    </a:p>
                  </a:txBody>
                  <a:tcPr marL="9525" marR="9525" marT="9525" marB="0" anchor="ctr"/>
                </a:tc>
                <a:tc>
                  <a:txBody>
                    <a:bodyPr/>
                    <a:lstStyle/>
                    <a:p>
                      <a:pPr algn="ctr" fontAlgn="ctr"/>
                      <a:r>
                        <a:rPr lang="en-US" sz="1100" u="none" strike="noStrike">
                          <a:effectLst/>
                        </a:rPr>
                        <a:t>E</a:t>
                      </a:r>
                      <a:r>
                        <a:rPr lang="ja-JP" altLang="en-US" sz="1100" u="none" strike="noStrike">
                          <a:effectLst/>
                        </a:rPr>
                        <a:t>社</a:t>
                      </a:r>
                      <a:endParaRPr lang="ja-JP" altLang="en-US" sz="1100" b="0" i="0" u="none" strike="noStrike">
                        <a:solidFill>
                          <a:srgbClr val="000000"/>
                        </a:solidFill>
                        <a:effectLst/>
                        <a:latin typeface="ＭＳ Ｐゴシック"/>
                      </a:endParaRPr>
                    </a:p>
                  </a:txBody>
                  <a:tcPr marL="9525" marR="9525" marT="9525" marB="0" anchor="ctr"/>
                </a:tc>
              </a:tr>
              <a:tr h="171450">
                <a:tc>
                  <a:txBody>
                    <a:bodyPr/>
                    <a:lstStyle/>
                    <a:p>
                      <a:pPr algn="ctr" fontAlgn="ctr"/>
                      <a:r>
                        <a:rPr lang="en-US" sz="1100" u="none" strike="noStrike" dirty="0">
                          <a:effectLst/>
                        </a:rPr>
                        <a:t>X-103</a:t>
                      </a:r>
                      <a:endParaRPr lang="en-US" sz="1100" b="0" i="0" u="none" strike="noStrike" dirty="0">
                        <a:solidFill>
                          <a:srgbClr val="000000"/>
                        </a:solidFill>
                        <a:effectLst/>
                        <a:latin typeface="ＭＳ Ｐゴシック"/>
                      </a:endParaRPr>
                    </a:p>
                  </a:txBody>
                  <a:tcPr marL="9525" marR="9525" marT="9525" marB="0" anchor="ctr"/>
                </a:tc>
                <a:tc>
                  <a:txBody>
                    <a:bodyPr/>
                    <a:lstStyle/>
                    <a:p>
                      <a:pPr algn="ctr" fontAlgn="ctr"/>
                      <a:r>
                        <a:rPr lang="en-US" altLang="ja-JP" sz="1100" u="none" strike="noStrike" dirty="0">
                          <a:effectLst/>
                        </a:rPr>
                        <a:t>¥49,800</a:t>
                      </a:r>
                      <a:endParaRPr lang="en-US" altLang="ja-JP" sz="1100" b="0" i="0" u="none" strike="noStrike" dirty="0">
                        <a:solidFill>
                          <a:srgbClr val="000000"/>
                        </a:solidFill>
                        <a:effectLst/>
                        <a:latin typeface="ＭＳ Ｐゴシック"/>
                      </a:endParaRPr>
                    </a:p>
                  </a:txBody>
                  <a:tcPr marL="9525" marR="9525" marT="9525" marB="0" anchor="ctr"/>
                </a:tc>
                <a:tc>
                  <a:txBody>
                    <a:bodyPr/>
                    <a:lstStyle/>
                    <a:p>
                      <a:pPr algn="ctr" fontAlgn="ctr"/>
                      <a:r>
                        <a:rPr lang="en-US" altLang="ja-JP" sz="1100" u="none" strike="noStrike">
                          <a:effectLst/>
                        </a:rPr>
                        <a:t>¥4,410</a:t>
                      </a:r>
                      <a:endParaRPr lang="en-US" altLang="ja-JP" sz="1100" b="0" i="0" u="none" strike="noStrike">
                        <a:solidFill>
                          <a:srgbClr val="000000"/>
                        </a:solidFill>
                        <a:effectLst/>
                        <a:latin typeface="ＭＳ Ｐゴシック"/>
                      </a:endParaRPr>
                    </a:p>
                  </a:txBody>
                  <a:tcPr marL="9525" marR="9525" marT="9525" marB="0" anchor="ctr"/>
                </a:tc>
                <a:tc>
                  <a:txBody>
                    <a:bodyPr/>
                    <a:lstStyle/>
                    <a:p>
                      <a:pPr algn="ctr" fontAlgn="ctr"/>
                      <a:r>
                        <a:rPr lang="en-US" altLang="ja-JP" sz="1100" u="none" strike="noStrike">
                          <a:effectLst/>
                        </a:rPr>
                        <a:t>7.2 </a:t>
                      </a:r>
                      <a:endParaRPr lang="en-US" altLang="ja-JP" sz="1100" b="0" i="0" u="none" strike="noStrike">
                        <a:solidFill>
                          <a:srgbClr val="000000"/>
                        </a:solidFill>
                        <a:effectLst/>
                        <a:latin typeface="ＭＳ Ｐゴシック"/>
                      </a:endParaRPr>
                    </a:p>
                  </a:txBody>
                  <a:tcPr marL="9525" marR="9525" marT="9525" marB="0" anchor="ctr"/>
                </a:tc>
                <a:tc>
                  <a:txBody>
                    <a:bodyPr/>
                    <a:lstStyle/>
                    <a:p>
                      <a:pPr algn="ctr" fontAlgn="ctr"/>
                      <a:r>
                        <a:rPr lang="en-US" sz="1100" u="none" strike="noStrike">
                          <a:effectLst/>
                        </a:rPr>
                        <a:t>D</a:t>
                      </a:r>
                      <a:r>
                        <a:rPr lang="ja-JP" altLang="en-US" sz="1100" u="none" strike="noStrike">
                          <a:effectLst/>
                        </a:rPr>
                        <a:t>社</a:t>
                      </a:r>
                      <a:endParaRPr lang="ja-JP" altLang="en-US" sz="1100" b="0" i="0" u="none" strike="noStrike">
                        <a:solidFill>
                          <a:srgbClr val="000000"/>
                        </a:solidFill>
                        <a:effectLst/>
                        <a:latin typeface="ＭＳ Ｐゴシック"/>
                      </a:endParaRPr>
                    </a:p>
                  </a:txBody>
                  <a:tcPr marL="9525" marR="9525" marT="9525" marB="0" anchor="ctr"/>
                </a:tc>
              </a:tr>
              <a:tr h="171450">
                <a:tc>
                  <a:txBody>
                    <a:bodyPr/>
                    <a:lstStyle/>
                    <a:p>
                      <a:pPr algn="ctr" fontAlgn="ctr"/>
                      <a:r>
                        <a:rPr lang="en-US" sz="1100" u="none" strike="noStrike">
                          <a:effectLst/>
                        </a:rPr>
                        <a:t>X-100</a:t>
                      </a:r>
                      <a:endParaRPr lang="en-US" sz="1100" b="0" i="0" u="none" strike="noStrike">
                        <a:solidFill>
                          <a:srgbClr val="000000"/>
                        </a:solidFill>
                        <a:effectLst/>
                        <a:latin typeface="ＭＳ Ｐゴシック"/>
                      </a:endParaRPr>
                    </a:p>
                  </a:txBody>
                  <a:tcPr marL="9525" marR="9525" marT="9525" marB="0" anchor="ctr"/>
                </a:tc>
                <a:tc>
                  <a:txBody>
                    <a:bodyPr/>
                    <a:lstStyle/>
                    <a:p>
                      <a:pPr algn="ctr" fontAlgn="ctr"/>
                      <a:r>
                        <a:rPr lang="en-US" altLang="ja-JP" sz="1100" u="none" strike="noStrike" dirty="0">
                          <a:effectLst/>
                        </a:rPr>
                        <a:t>¥65,000</a:t>
                      </a:r>
                      <a:endParaRPr lang="en-US" altLang="ja-JP" sz="1100" b="0" i="0" u="none" strike="noStrike" dirty="0">
                        <a:solidFill>
                          <a:srgbClr val="000000"/>
                        </a:solidFill>
                        <a:effectLst/>
                        <a:latin typeface="ＭＳ Ｐゴシック"/>
                      </a:endParaRPr>
                    </a:p>
                  </a:txBody>
                  <a:tcPr marL="9525" marR="9525" marT="9525" marB="0" anchor="ctr"/>
                </a:tc>
                <a:tc>
                  <a:txBody>
                    <a:bodyPr/>
                    <a:lstStyle/>
                    <a:p>
                      <a:pPr algn="ctr" fontAlgn="ctr"/>
                      <a:r>
                        <a:rPr lang="en-US" altLang="ja-JP" sz="1100" u="none" strike="noStrike" dirty="0">
                          <a:effectLst/>
                        </a:rPr>
                        <a:t>¥4,980</a:t>
                      </a:r>
                      <a:endParaRPr lang="en-US" altLang="ja-JP" sz="1100" b="0" i="0" u="none" strike="noStrike" dirty="0">
                        <a:solidFill>
                          <a:srgbClr val="000000"/>
                        </a:solidFill>
                        <a:effectLst/>
                        <a:latin typeface="ＭＳ Ｐゴシック"/>
                      </a:endParaRPr>
                    </a:p>
                  </a:txBody>
                  <a:tcPr marL="9525" marR="9525" marT="9525" marB="0" anchor="ctr"/>
                </a:tc>
                <a:tc>
                  <a:txBody>
                    <a:bodyPr/>
                    <a:lstStyle/>
                    <a:p>
                      <a:pPr algn="ctr" fontAlgn="ctr"/>
                      <a:r>
                        <a:rPr lang="en-US" altLang="ja-JP" sz="1100" u="none" strike="noStrike">
                          <a:effectLst/>
                        </a:rPr>
                        <a:t>21.0 </a:t>
                      </a:r>
                      <a:endParaRPr lang="en-US" altLang="ja-JP" sz="1100" b="0" i="0" u="none" strike="noStrike">
                        <a:solidFill>
                          <a:srgbClr val="000000"/>
                        </a:solidFill>
                        <a:effectLst/>
                        <a:latin typeface="ＭＳ Ｐゴシック"/>
                      </a:endParaRPr>
                    </a:p>
                  </a:txBody>
                  <a:tcPr marL="9525" marR="9525" marT="9525" marB="0" anchor="ctr"/>
                </a:tc>
                <a:tc>
                  <a:txBody>
                    <a:bodyPr/>
                    <a:lstStyle/>
                    <a:p>
                      <a:pPr algn="ctr" fontAlgn="ctr"/>
                      <a:r>
                        <a:rPr lang="en-US" sz="1100" u="none" strike="noStrike">
                          <a:effectLst/>
                        </a:rPr>
                        <a:t>A</a:t>
                      </a:r>
                      <a:r>
                        <a:rPr lang="ja-JP" altLang="en-US" sz="1100" u="none" strike="noStrike">
                          <a:effectLst/>
                        </a:rPr>
                        <a:t>社</a:t>
                      </a:r>
                      <a:endParaRPr lang="ja-JP" altLang="en-US" sz="1100" b="0" i="0" u="none" strike="noStrike">
                        <a:solidFill>
                          <a:srgbClr val="000000"/>
                        </a:solidFill>
                        <a:effectLst/>
                        <a:latin typeface="ＭＳ Ｐゴシック"/>
                      </a:endParaRPr>
                    </a:p>
                  </a:txBody>
                  <a:tcPr marL="9525" marR="9525" marT="9525" marB="0" anchor="ctr"/>
                </a:tc>
              </a:tr>
              <a:tr h="171450">
                <a:tc>
                  <a:txBody>
                    <a:bodyPr/>
                    <a:lstStyle/>
                    <a:p>
                      <a:pPr algn="ctr" fontAlgn="ctr"/>
                      <a:r>
                        <a:rPr lang="en-US" sz="1100" u="none" strike="noStrike">
                          <a:effectLst/>
                        </a:rPr>
                        <a:t>X-101</a:t>
                      </a:r>
                      <a:endParaRPr lang="en-US" sz="1100" b="0" i="0" u="none" strike="noStrike">
                        <a:solidFill>
                          <a:srgbClr val="000000"/>
                        </a:solidFill>
                        <a:effectLst/>
                        <a:latin typeface="ＭＳ Ｐゴシック"/>
                      </a:endParaRPr>
                    </a:p>
                  </a:txBody>
                  <a:tcPr marL="9525" marR="9525" marT="9525" marB="0" anchor="ctr"/>
                </a:tc>
                <a:tc>
                  <a:txBody>
                    <a:bodyPr/>
                    <a:lstStyle/>
                    <a:p>
                      <a:pPr algn="ctr" fontAlgn="ctr"/>
                      <a:r>
                        <a:rPr lang="en-US" altLang="ja-JP" sz="1100" u="none" strike="noStrike">
                          <a:effectLst/>
                        </a:rPr>
                        <a:t>¥78,000</a:t>
                      </a:r>
                      <a:endParaRPr lang="en-US" altLang="ja-JP" sz="1100" b="0" i="0" u="none" strike="noStrike">
                        <a:solidFill>
                          <a:srgbClr val="000000"/>
                        </a:solidFill>
                        <a:effectLst/>
                        <a:latin typeface="ＭＳ Ｐゴシック"/>
                      </a:endParaRPr>
                    </a:p>
                  </a:txBody>
                  <a:tcPr marL="9525" marR="9525" marT="9525" marB="0" anchor="ctr"/>
                </a:tc>
                <a:tc>
                  <a:txBody>
                    <a:bodyPr/>
                    <a:lstStyle/>
                    <a:p>
                      <a:pPr algn="ctr" fontAlgn="ctr"/>
                      <a:r>
                        <a:rPr lang="en-US" altLang="ja-JP" sz="1100" u="none" strike="noStrike" dirty="0">
                          <a:effectLst/>
                        </a:rPr>
                        <a:t>¥5,980</a:t>
                      </a:r>
                      <a:endParaRPr lang="en-US" altLang="ja-JP" sz="1100" b="0" i="0" u="none" strike="noStrike" dirty="0">
                        <a:solidFill>
                          <a:srgbClr val="000000"/>
                        </a:solidFill>
                        <a:effectLst/>
                        <a:latin typeface="ＭＳ Ｐゴシック"/>
                      </a:endParaRPr>
                    </a:p>
                  </a:txBody>
                  <a:tcPr marL="9525" marR="9525" marT="9525" marB="0" anchor="ctr"/>
                </a:tc>
                <a:tc>
                  <a:txBody>
                    <a:bodyPr/>
                    <a:lstStyle/>
                    <a:p>
                      <a:pPr algn="ctr" fontAlgn="ctr"/>
                      <a:r>
                        <a:rPr lang="en-US" altLang="ja-JP" sz="1100" u="none" strike="noStrike" dirty="0">
                          <a:effectLst/>
                        </a:rPr>
                        <a:t>20.0 </a:t>
                      </a:r>
                      <a:endParaRPr lang="en-US" altLang="ja-JP" sz="1100" b="0" i="0" u="none" strike="noStrike" dirty="0">
                        <a:solidFill>
                          <a:srgbClr val="000000"/>
                        </a:solidFill>
                        <a:effectLst/>
                        <a:latin typeface="ＭＳ Ｐゴシック"/>
                      </a:endParaRPr>
                    </a:p>
                  </a:txBody>
                  <a:tcPr marL="9525" marR="9525" marT="9525" marB="0" anchor="ctr"/>
                </a:tc>
                <a:tc>
                  <a:txBody>
                    <a:bodyPr/>
                    <a:lstStyle/>
                    <a:p>
                      <a:pPr algn="ctr" fontAlgn="ctr"/>
                      <a:r>
                        <a:rPr lang="en-US" sz="1100" u="none" strike="noStrike">
                          <a:effectLst/>
                        </a:rPr>
                        <a:t>B</a:t>
                      </a:r>
                      <a:r>
                        <a:rPr lang="ja-JP" altLang="en-US" sz="1100" u="none" strike="noStrike">
                          <a:effectLst/>
                        </a:rPr>
                        <a:t>社</a:t>
                      </a:r>
                      <a:endParaRPr lang="ja-JP" altLang="en-US" sz="1100" b="0" i="0" u="none" strike="noStrike">
                        <a:solidFill>
                          <a:srgbClr val="000000"/>
                        </a:solidFill>
                        <a:effectLst/>
                        <a:latin typeface="ＭＳ Ｐゴシック"/>
                      </a:endParaRPr>
                    </a:p>
                  </a:txBody>
                  <a:tcPr marL="9525" marR="9525" marT="9525" marB="0" anchor="ctr"/>
                </a:tc>
              </a:tr>
              <a:tr h="171450">
                <a:tc>
                  <a:txBody>
                    <a:bodyPr/>
                    <a:lstStyle/>
                    <a:p>
                      <a:pPr algn="ctr" fontAlgn="ctr"/>
                      <a:r>
                        <a:rPr lang="en-US" sz="1100" u="none" strike="noStrike">
                          <a:effectLst/>
                        </a:rPr>
                        <a:t>X-102</a:t>
                      </a:r>
                      <a:endParaRPr lang="en-US" sz="1100" b="0" i="0" u="none" strike="noStrike">
                        <a:solidFill>
                          <a:srgbClr val="000000"/>
                        </a:solidFill>
                        <a:effectLst/>
                        <a:latin typeface="ＭＳ Ｐゴシック"/>
                      </a:endParaRPr>
                    </a:p>
                  </a:txBody>
                  <a:tcPr marL="9525" marR="9525" marT="9525" marB="0" anchor="ctr"/>
                </a:tc>
                <a:tc>
                  <a:txBody>
                    <a:bodyPr/>
                    <a:lstStyle/>
                    <a:p>
                      <a:pPr algn="ctr" fontAlgn="ctr"/>
                      <a:r>
                        <a:rPr lang="en-US" altLang="ja-JP" sz="1100" u="none" strike="noStrike">
                          <a:effectLst/>
                        </a:rPr>
                        <a:t>¥82,000</a:t>
                      </a:r>
                      <a:endParaRPr lang="en-US" altLang="ja-JP" sz="1100" b="0" i="0" u="none" strike="noStrike">
                        <a:solidFill>
                          <a:srgbClr val="000000"/>
                        </a:solidFill>
                        <a:effectLst/>
                        <a:latin typeface="ＭＳ Ｐゴシック"/>
                      </a:endParaRPr>
                    </a:p>
                  </a:txBody>
                  <a:tcPr marL="9525" marR="9525" marT="9525" marB="0" anchor="ctr"/>
                </a:tc>
                <a:tc>
                  <a:txBody>
                    <a:bodyPr/>
                    <a:lstStyle/>
                    <a:p>
                      <a:pPr algn="ctr" fontAlgn="ctr"/>
                      <a:r>
                        <a:rPr lang="en-US" altLang="ja-JP" sz="1100" u="none" strike="noStrike">
                          <a:effectLst/>
                        </a:rPr>
                        <a:t>¥5,980</a:t>
                      </a:r>
                      <a:endParaRPr lang="en-US" altLang="ja-JP" sz="1100" b="0" i="0" u="none" strike="noStrike">
                        <a:solidFill>
                          <a:srgbClr val="000000"/>
                        </a:solidFill>
                        <a:effectLst/>
                        <a:latin typeface="ＭＳ Ｐゴシック"/>
                      </a:endParaRPr>
                    </a:p>
                  </a:txBody>
                  <a:tcPr marL="9525" marR="9525" marT="9525" marB="0" anchor="ctr"/>
                </a:tc>
                <a:tc>
                  <a:txBody>
                    <a:bodyPr/>
                    <a:lstStyle/>
                    <a:p>
                      <a:pPr algn="ctr" fontAlgn="ctr"/>
                      <a:r>
                        <a:rPr lang="en-US" altLang="ja-JP" sz="1100" u="none" strike="noStrike" dirty="0">
                          <a:effectLst/>
                        </a:rPr>
                        <a:t>3.1 </a:t>
                      </a:r>
                      <a:endParaRPr lang="en-US" altLang="ja-JP" sz="1100" b="0" i="0" u="none" strike="noStrike" dirty="0">
                        <a:solidFill>
                          <a:srgbClr val="000000"/>
                        </a:solidFill>
                        <a:effectLst/>
                        <a:latin typeface="ＭＳ Ｐゴシック"/>
                      </a:endParaRPr>
                    </a:p>
                  </a:txBody>
                  <a:tcPr marL="9525" marR="9525" marT="9525" marB="0" anchor="ctr"/>
                </a:tc>
                <a:tc>
                  <a:txBody>
                    <a:bodyPr/>
                    <a:lstStyle/>
                    <a:p>
                      <a:pPr algn="ctr" fontAlgn="ctr"/>
                      <a:r>
                        <a:rPr lang="en-US" sz="1100" u="none" strike="noStrike" dirty="0">
                          <a:effectLst/>
                        </a:rPr>
                        <a:t>C</a:t>
                      </a:r>
                      <a:r>
                        <a:rPr lang="ja-JP" altLang="en-US" sz="1100" u="none" strike="noStrike" dirty="0">
                          <a:effectLst/>
                        </a:rPr>
                        <a:t>社</a:t>
                      </a:r>
                      <a:endParaRPr lang="ja-JP" altLang="en-US" sz="1100" b="0" i="0" u="none" strike="noStrike" dirty="0">
                        <a:solidFill>
                          <a:srgbClr val="000000"/>
                        </a:solidFill>
                        <a:effectLst/>
                        <a:latin typeface="ＭＳ Ｐゴシック"/>
                      </a:endParaRPr>
                    </a:p>
                  </a:txBody>
                  <a:tcPr marL="9525" marR="9525" marT="9525" marB="0" anchor="ctr"/>
                </a:tc>
              </a:tr>
              <a:tr h="171450">
                <a:tc>
                  <a:txBody>
                    <a:bodyPr/>
                    <a:lstStyle/>
                    <a:p>
                      <a:pPr algn="ctr" fontAlgn="ctr"/>
                      <a:r>
                        <a:rPr lang="en-US" sz="1100" u="none" strike="noStrike">
                          <a:effectLst/>
                        </a:rPr>
                        <a:t>X-105</a:t>
                      </a:r>
                      <a:endParaRPr lang="en-US" sz="1100" b="0" i="0" u="none" strike="noStrike">
                        <a:solidFill>
                          <a:srgbClr val="000000"/>
                        </a:solidFill>
                        <a:effectLst/>
                        <a:latin typeface="ＭＳ Ｐゴシック"/>
                      </a:endParaRPr>
                    </a:p>
                  </a:txBody>
                  <a:tcPr marL="9525" marR="9525" marT="9525" marB="0" anchor="ctr"/>
                </a:tc>
                <a:tc>
                  <a:txBody>
                    <a:bodyPr/>
                    <a:lstStyle/>
                    <a:p>
                      <a:pPr algn="ctr" fontAlgn="ctr"/>
                      <a:r>
                        <a:rPr lang="en-US" altLang="ja-JP" sz="1100" u="none" strike="noStrike">
                          <a:effectLst/>
                        </a:rPr>
                        <a:t>¥29,800</a:t>
                      </a:r>
                      <a:endParaRPr lang="en-US" altLang="ja-JP" sz="1100" b="0" i="0" u="none" strike="noStrike">
                        <a:solidFill>
                          <a:srgbClr val="000000"/>
                        </a:solidFill>
                        <a:effectLst/>
                        <a:latin typeface="ＭＳ Ｐゴシック"/>
                      </a:endParaRPr>
                    </a:p>
                  </a:txBody>
                  <a:tcPr marL="9525" marR="9525" marT="9525" marB="0" anchor="ctr"/>
                </a:tc>
                <a:tc>
                  <a:txBody>
                    <a:bodyPr/>
                    <a:lstStyle/>
                    <a:p>
                      <a:pPr algn="ctr" fontAlgn="ctr"/>
                      <a:r>
                        <a:rPr lang="en-US" altLang="ja-JP" sz="1100" u="none" strike="noStrike">
                          <a:effectLst/>
                        </a:rPr>
                        <a:t>¥6,200</a:t>
                      </a:r>
                      <a:endParaRPr lang="en-US" altLang="ja-JP" sz="1100" b="0" i="0" u="none" strike="noStrike">
                        <a:solidFill>
                          <a:srgbClr val="000000"/>
                        </a:solidFill>
                        <a:effectLst/>
                        <a:latin typeface="ＭＳ Ｐゴシック"/>
                      </a:endParaRPr>
                    </a:p>
                  </a:txBody>
                  <a:tcPr marL="9525" marR="9525" marT="9525" marB="0" anchor="ctr"/>
                </a:tc>
                <a:tc>
                  <a:txBody>
                    <a:bodyPr/>
                    <a:lstStyle/>
                    <a:p>
                      <a:pPr algn="ctr" fontAlgn="ctr"/>
                      <a:r>
                        <a:rPr lang="en-US" altLang="ja-JP" sz="1100" u="none" strike="noStrike">
                          <a:effectLst/>
                        </a:rPr>
                        <a:t>40.0 </a:t>
                      </a:r>
                      <a:endParaRPr lang="en-US" altLang="ja-JP" sz="1100" b="0" i="0" u="none" strike="noStrike">
                        <a:solidFill>
                          <a:srgbClr val="000000"/>
                        </a:solidFill>
                        <a:effectLst/>
                        <a:latin typeface="ＭＳ Ｐゴシック"/>
                      </a:endParaRPr>
                    </a:p>
                  </a:txBody>
                  <a:tcPr marL="9525" marR="9525" marT="9525" marB="0" anchor="ctr"/>
                </a:tc>
                <a:tc>
                  <a:txBody>
                    <a:bodyPr/>
                    <a:lstStyle/>
                    <a:p>
                      <a:pPr algn="ctr" fontAlgn="ctr"/>
                      <a:r>
                        <a:rPr lang="en-US" sz="1100" u="none" strike="noStrike" dirty="0">
                          <a:effectLst/>
                        </a:rPr>
                        <a:t>F</a:t>
                      </a:r>
                      <a:r>
                        <a:rPr lang="ja-JP" altLang="en-US" sz="1100" u="none" strike="noStrike" dirty="0">
                          <a:effectLst/>
                        </a:rPr>
                        <a:t>社</a:t>
                      </a:r>
                      <a:endParaRPr lang="ja-JP" altLang="en-US" sz="1100" b="0" i="0" u="none" strike="noStrike" dirty="0">
                        <a:solidFill>
                          <a:srgbClr val="000000"/>
                        </a:solidFill>
                        <a:effectLst/>
                        <a:latin typeface="ＭＳ Ｐゴシック"/>
                      </a:endParaRPr>
                    </a:p>
                  </a:txBody>
                  <a:tcPr marL="9525" marR="9525" marT="9525" marB="0" anchor="ctr"/>
                </a:tc>
              </a:tr>
            </a:tbl>
          </a:graphicData>
        </a:graphic>
      </p:graphicFrame>
      <p:sp>
        <p:nvSpPr>
          <p:cNvPr id="8" name="テキスト ボックス 7"/>
          <p:cNvSpPr txBox="1"/>
          <p:nvPr/>
        </p:nvSpPr>
        <p:spPr>
          <a:xfrm>
            <a:off x="1772816" y="2349696"/>
            <a:ext cx="3139001" cy="246221"/>
          </a:xfrm>
          <a:prstGeom prst="rect">
            <a:avLst/>
          </a:prstGeom>
          <a:noFill/>
        </p:spPr>
        <p:txBody>
          <a:bodyPr wrap="none" rtlCol="0">
            <a:spAutoFit/>
          </a:bodyPr>
          <a:lstStyle/>
          <a:p>
            <a:r>
              <a:rPr lang="en-US" altLang="ja-JP" sz="1000" dirty="0" smtClean="0">
                <a:latin typeface="Meiryo UI" pitchFamily="50" charset="-128"/>
                <a:ea typeface="Meiryo UI" pitchFamily="50" charset="-128"/>
                <a:cs typeface="Meiryo UI" pitchFamily="50" charset="-128"/>
              </a:rPr>
              <a:t>Fig.3-2d</a:t>
            </a:r>
            <a:r>
              <a:rPr lang="ja-JP" altLang="en-US" sz="1000" dirty="0" smtClean="0">
                <a:latin typeface="Meiryo UI" pitchFamily="50" charset="-128"/>
                <a:ea typeface="Meiryo UI" pitchFamily="50" charset="-128"/>
                <a:cs typeface="Meiryo UI" pitchFamily="50" charset="-128"/>
              </a:rPr>
              <a:t>　</a:t>
            </a:r>
            <a:r>
              <a:rPr lang="ja-JP" altLang="en-US" sz="1000" dirty="0">
                <a:latin typeface="Meiryo UI" pitchFamily="50" charset="-128"/>
                <a:ea typeface="Meiryo UI" pitchFamily="50" charset="-128"/>
                <a:cs typeface="Meiryo UI" pitchFamily="50" charset="-128"/>
              </a:rPr>
              <a:t>月額通信費</a:t>
            </a:r>
            <a:r>
              <a:rPr lang="ja-JP" altLang="en-US" sz="1000" dirty="0" smtClean="0">
                <a:latin typeface="Meiryo UI" pitchFamily="50" charset="-128"/>
                <a:ea typeface="Meiryo UI" pitchFamily="50" charset="-128"/>
                <a:cs typeface="Meiryo UI" pitchFamily="50" charset="-128"/>
              </a:rPr>
              <a:t>別</a:t>
            </a:r>
            <a:r>
              <a:rPr lang="ja-JP" altLang="en-US" sz="1000" dirty="0">
                <a:latin typeface="Meiryo UI" pitchFamily="50" charset="-128"/>
                <a:ea typeface="Meiryo UI" pitchFamily="50" charset="-128"/>
                <a:cs typeface="Meiryo UI" pitchFamily="50" charset="-128"/>
              </a:rPr>
              <a:t>端末</a:t>
            </a:r>
            <a:r>
              <a:rPr lang="ja-JP" altLang="en-US" sz="1000" dirty="0" smtClean="0">
                <a:latin typeface="Meiryo UI" pitchFamily="50" charset="-128"/>
                <a:ea typeface="Meiryo UI" pitchFamily="50" charset="-128"/>
                <a:cs typeface="Meiryo UI" pitchFamily="50" charset="-128"/>
              </a:rPr>
              <a:t>代金（</a:t>
            </a:r>
            <a:r>
              <a:rPr lang="ja-JP" altLang="en-US" sz="1000" dirty="0">
                <a:latin typeface="Meiryo UI" pitchFamily="50" charset="-128"/>
                <a:ea typeface="Meiryo UI" pitchFamily="50" charset="-128"/>
                <a:cs typeface="Meiryo UI" pitchFamily="50" charset="-128"/>
              </a:rPr>
              <a:t>データはサンプル）</a:t>
            </a:r>
            <a:endParaRPr kumimoji="1" lang="ja-JP" altLang="en-US" sz="1000" dirty="0">
              <a:latin typeface="Meiryo UI" pitchFamily="50" charset="-128"/>
              <a:ea typeface="Meiryo UI" pitchFamily="50" charset="-128"/>
              <a:cs typeface="Meiryo UI" pitchFamily="50" charset="-128"/>
            </a:endParaRPr>
          </a:p>
        </p:txBody>
      </p:sp>
      <p:graphicFrame>
        <p:nvGraphicFramePr>
          <p:cNvPr id="12" name="グラフ 11"/>
          <p:cNvGraphicFramePr/>
          <p:nvPr>
            <p:extLst>
              <p:ext uri="{D42A27DB-BD31-4B8C-83A1-F6EECF244321}">
                <p14:modId xmlns:p14="http://schemas.microsoft.com/office/powerpoint/2010/main" val="3478215433"/>
              </p:ext>
            </p:extLst>
          </p:nvPr>
        </p:nvGraphicFramePr>
        <p:xfrm>
          <a:off x="1268760" y="4932040"/>
          <a:ext cx="4572000" cy="3048000"/>
        </p:xfrm>
        <a:graphic>
          <a:graphicData uri="http://schemas.openxmlformats.org/drawingml/2006/chart">
            <c:chart xmlns:c="http://schemas.openxmlformats.org/drawingml/2006/chart" xmlns:r="http://schemas.openxmlformats.org/officeDocument/2006/relationships" r:id="rId2"/>
          </a:graphicData>
        </a:graphic>
      </p:graphicFrame>
      <p:sp>
        <p:nvSpPr>
          <p:cNvPr id="13" name="テキスト ボックス 12"/>
          <p:cNvSpPr txBox="1"/>
          <p:nvPr/>
        </p:nvSpPr>
        <p:spPr>
          <a:xfrm>
            <a:off x="1772816" y="4427984"/>
            <a:ext cx="3195105" cy="246221"/>
          </a:xfrm>
          <a:prstGeom prst="rect">
            <a:avLst/>
          </a:prstGeom>
          <a:noFill/>
        </p:spPr>
        <p:txBody>
          <a:bodyPr wrap="none" rtlCol="0">
            <a:spAutoFit/>
          </a:bodyPr>
          <a:lstStyle/>
          <a:p>
            <a:r>
              <a:rPr lang="en-US" altLang="ja-JP" sz="1000" dirty="0" smtClean="0">
                <a:latin typeface="Meiryo UI" pitchFamily="50" charset="-128"/>
                <a:ea typeface="Meiryo UI" pitchFamily="50" charset="-128"/>
                <a:cs typeface="Meiryo UI" pitchFamily="50" charset="-128"/>
              </a:rPr>
              <a:t>Fig.3-2e</a:t>
            </a:r>
            <a:r>
              <a:rPr lang="ja-JP" altLang="en-US" sz="1000" dirty="0" smtClean="0">
                <a:latin typeface="Meiryo UI" pitchFamily="50" charset="-128"/>
                <a:ea typeface="Meiryo UI" pitchFamily="50" charset="-128"/>
                <a:cs typeface="Meiryo UI" pitchFamily="50" charset="-128"/>
              </a:rPr>
              <a:t>　携帯端末</a:t>
            </a:r>
            <a:r>
              <a:rPr lang="en-US" altLang="ja-JP" sz="1000" dirty="0" smtClean="0">
                <a:latin typeface="Meiryo UI" pitchFamily="50" charset="-128"/>
                <a:ea typeface="Meiryo UI" pitchFamily="50" charset="-128"/>
                <a:cs typeface="Meiryo UI" pitchFamily="50" charset="-128"/>
              </a:rPr>
              <a:t>2011</a:t>
            </a:r>
            <a:r>
              <a:rPr lang="ja-JP" altLang="en-US" sz="1000" dirty="0" smtClean="0">
                <a:latin typeface="Meiryo UI" pitchFamily="50" charset="-128"/>
                <a:ea typeface="Meiryo UI" pitchFamily="50" charset="-128"/>
                <a:cs typeface="Meiryo UI" pitchFamily="50" charset="-128"/>
              </a:rPr>
              <a:t>年のシェア（</a:t>
            </a:r>
            <a:r>
              <a:rPr lang="ja-JP" altLang="en-US" sz="1000" dirty="0">
                <a:latin typeface="Meiryo UI" pitchFamily="50" charset="-128"/>
                <a:ea typeface="Meiryo UI" pitchFamily="50" charset="-128"/>
                <a:cs typeface="Meiryo UI" pitchFamily="50" charset="-128"/>
              </a:rPr>
              <a:t>データはサンプル）</a:t>
            </a:r>
            <a:endParaRPr kumimoji="1" lang="ja-JP" altLang="en-US" sz="1000" dirty="0">
              <a:latin typeface="Meiryo UI" pitchFamily="50" charset="-128"/>
              <a:ea typeface="Meiryo UI" pitchFamily="50" charset="-128"/>
              <a:cs typeface="Meiryo UI" pitchFamily="50" charset="-128"/>
            </a:endParaRPr>
          </a:p>
        </p:txBody>
      </p:sp>
    </p:spTree>
    <p:extLst>
      <p:ext uri="{BB962C8B-B14F-4D97-AF65-F5344CB8AC3E}">
        <p14:creationId xmlns:p14="http://schemas.microsoft.com/office/powerpoint/2010/main" val="19843831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グラフ 1"/>
          <p:cNvGraphicFramePr/>
          <p:nvPr>
            <p:extLst>
              <p:ext uri="{D42A27DB-BD31-4B8C-83A1-F6EECF244321}">
                <p14:modId xmlns:p14="http://schemas.microsoft.com/office/powerpoint/2010/main" val="1758972414"/>
              </p:ext>
            </p:extLst>
          </p:nvPr>
        </p:nvGraphicFramePr>
        <p:xfrm>
          <a:off x="1364004" y="871547"/>
          <a:ext cx="4572000" cy="4608512"/>
        </p:xfrm>
        <a:graphic>
          <a:graphicData uri="http://schemas.openxmlformats.org/drawingml/2006/chart">
            <c:chart xmlns:c="http://schemas.openxmlformats.org/drawingml/2006/chart" xmlns:r="http://schemas.openxmlformats.org/officeDocument/2006/relationships" r:id="rId2"/>
          </a:graphicData>
        </a:graphic>
      </p:graphicFrame>
      <p:sp>
        <p:nvSpPr>
          <p:cNvPr id="3" name="テキスト ボックス 2"/>
          <p:cNvSpPr txBox="1"/>
          <p:nvPr/>
        </p:nvSpPr>
        <p:spPr>
          <a:xfrm>
            <a:off x="2156092" y="490601"/>
            <a:ext cx="2972289" cy="246221"/>
          </a:xfrm>
          <a:prstGeom prst="rect">
            <a:avLst/>
          </a:prstGeom>
          <a:noFill/>
        </p:spPr>
        <p:txBody>
          <a:bodyPr wrap="none" rtlCol="0">
            <a:spAutoFit/>
          </a:bodyPr>
          <a:lstStyle/>
          <a:p>
            <a:r>
              <a:rPr lang="en-US" altLang="ja-JP" sz="1000" dirty="0" smtClean="0">
                <a:latin typeface="Meiryo UI" pitchFamily="50" charset="-128"/>
                <a:ea typeface="Meiryo UI" pitchFamily="50" charset="-128"/>
                <a:cs typeface="Meiryo UI" pitchFamily="50" charset="-128"/>
              </a:rPr>
              <a:t>Fig.3-2f</a:t>
            </a:r>
            <a:r>
              <a:rPr lang="ja-JP" altLang="en-US" sz="1000" dirty="0" smtClean="0">
                <a:latin typeface="Meiryo UI" pitchFamily="50" charset="-128"/>
                <a:ea typeface="Meiryo UI" pitchFamily="50" charset="-128"/>
                <a:cs typeface="Meiryo UI" pitchFamily="50" charset="-128"/>
              </a:rPr>
              <a:t>　携帯端末のシェア比較（</a:t>
            </a:r>
            <a:r>
              <a:rPr lang="ja-JP" altLang="en-US" sz="1000" dirty="0">
                <a:latin typeface="Meiryo UI" pitchFamily="50" charset="-128"/>
                <a:ea typeface="Meiryo UI" pitchFamily="50" charset="-128"/>
                <a:cs typeface="Meiryo UI" pitchFamily="50" charset="-128"/>
              </a:rPr>
              <a:t>データはサンプル）</a:t>
            </a:r>
            <a:endParaRPr kumimoji="1" lang="ja-JP" altLang="en-US" sz="1000" dirty="0">
              <a:latin typeface="Meiryo UI" pitchFamily="50" charset="-128"/>
              <a:ea typeface="Meiryo UI" pitchFamily="50" charset="-128"/>
              <a:cs typeface="Meiryo UI" pitchFamily="50" charset="-128"/>
            </a:endParaRPr>
          </a:p>
        </p:txBody>
      </p:sp>
    </p:spTree>
    <p:extLst>
      <p:ext uri="{BB962C8B-B14F-4D97-AF65-F5344CB8AC3E}">
        <p14:creationId xmlns:p14="http://schemas.microsoft.com/office/powerpoint/2010/main" val="17214411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グラフ 1"/>
          <p:cNvGraphicFramePr/>
          <p:nvPr>
            <p:extLst>
              <p:ext uri="{D42A27DB-BD31-4B8C-83A1-F6EECF244321}">
                <p14:modId xmlns:p14="http://schemas.microsoft.com/office/powerpoint/2010/main" val="3697262228"/>
              </p:ext>
            </p:extLst>
          </p:nvPr>
        </p:nvGraphicFramePr>
        <p:xfrm>
          <a:off x="1279754" y="899592"/>
          <a:ext cx="4286250" cy="4320480"/>
        </p:xfrm>
        <a:graphic>
          <a:graphicData uri="http://schemas.openxmlformats.org/drawingml/2006/chart">
            <c:chart xmlns:c="http://schemas.openxmlformats.org/drawingml/2006/chart" xmlns:r="http://schemas.openxmlformats.org/officeDocument/2006/relationships" r:id="rId2"/>
          </a:graphicData>
        </a:graphic>
      </p:graphicFrame>
      <p:sp>
        <p:nvSpPr>
          <p:cNvPr id="3" name="テキスト ボックス 2"/>
          <p:cNvSpPr txBox="1"/>
          <p:nvPr/>
        </p:nvSpPr>
        <p:spPr>
          <a:xfrm>
            <a:off x="2156092" y="490601"/>
            <a:ext cx="3264035" cy="246221"/>
          </a:xfrm>
          <a:prstGeom prst="rect">
            <a:avLst/>
          </a:prstGeom>
          <a:noFill/>
        </p:spPr>
        <p:txBody>
          <a:bodyPr wrap="none" rtlCol="0">
            <a:spAutoFit/>
          </a:bodyPr>
          <a:lstStyle/>
          <a:p>
            <a:r>
              <a:rPr lang="en-US" altLang="ja-JP" sz="1000" dirty="0" smtClean="0">
                <a:latin typeface="Meiryo UI" pitchFamily="50" charset="-128"/>
                <a:ea typeface="Meiryo UI" pitchFamily="50" charset="-128"/>
                <a:cs typeface="Meiryo UI" pitchFamily="50" charset="-128"/>
              </a:rPr>
              <a:t>Fig.3-2g</a:t>
            </a:r>
            <a:r>
              <a:rPr lang="ja-JP" altLang="en-US" sz="1000" dirty="0" smtClean="0">
                <a:latin typeface="Meiryo UI" pitchFamily="50" charset="-128"/>
                <a:ea typeface="Meiryo UI" pitchFamily="50" charset="-128"/>
                <a:cs typeface="Meiryo UI" pitchFamily="50" charset="-128"/>
              </a:rPr>
              <a:t>　携帯端末の前年度比シェア（</a:t>
            </a:r>
            <a:r>
              <a:rPr lang="ja-JP" altLang="en-US" sz="1000" dirty="0">
                <a:latin typeface="Meiryo UI" pitchFamily="50" charset="-128"/>
                <a:ea typeface="Meiryo UI" pitchFamily="50" charset="-128"/>
                <a:cs typeface="Meiryo UI" pitchFamily="50" charset="-128"/>
              </a:rPr>
              <a:t>データはサンプル）</a:t>
            </a:r>
            <a:endParaRPr kumimoji="1" lang="ja-JP" altLang="en-US" sz="1000" dirty="0">
              <a:latin typeface="Meiryo UI" pitchFamily="50" charset="-128"/>
              <a:ea typeface="Meiryo UI" pitchFamily="50" charset="-128"/>
              <a:cs typeface="Meiryo UI" pitchFamily="50" charset="-128"/>
            </a:endParaRPr>
          </a:p>
        </p:txBody>
      </p:sp>
    </p:spTree>
    <p:extLst>
      <p:ext uri="{BB962C8B-B14F-4D97-AF65-F5344CB8AC3E}">
        <p14:creationId xmlns:p14="http://schemas.microsoft.com/office/powerpoint/2010/main" val="2916970751"/>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2260</TotalTime>
  <Words>939</Words>
  <Application>Microsoft Office PowerPoint</Application>
  <PresentationFormat>画面に合わせる (4:3)</PresentationFormat>
  <Paragraphs>262</Paragraphs>
  <Slides>15</Slides>
  <Notes>0</Notes>
  <HiddenSlides>0</HiddenSlides>
  <MMClips>0</MMClips>
  <ScaleCrop>false</ScaleCrop>
  <HeadingPairs>
    <vt:vector size="4" baseType="variant">
      <vt:variant>
        <vt:lpstr>テーマ</vt:lpstr>
      </vt:variant>
      <vt:variant>
        <vt:i4>1</vt:i4>
      </vt:variant>
      <vt:variant>
        <vt:lpstr>スライド タイトル</vt:lpstr>
      </vt:variant>
      <vt:variant>
        <vt:i4>15</vt:i4>
      </vt:variant>
    </vt:vector>
  </HeadingPairs>
  <TitlesOfParts>
    <vt:vector size="16" baseType="lpstr">
      <vt:lpstr>Office ​​テーマ</vt:lpstr>
      <vt:lpstr>新商品プレゼン用 シナリオ3章用</vt:lpstr>
      <vt:lpstr>PowerPoint プレゼンテーション</vt:lpstr>
      <vt:lpstr>PowerPoint プレゼンテーション</vt:lpstr>
      <vt:lpstr>PowerPoint プレゼンテーション</vt:lpstr>
      <vt:lpstr>PowerPoint プレゼンテーション</vt:lpstr>
      <vt:lpstr>3章2.調査分析結果の編集</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新商品プレゼン用 シナリオ</dc:title>
  <dc:creator>赤塚　功</dc:creator>
  <cp:lastModifiedBy>赤塚　功</cp:lastModifiedBy>
  <cp:revision>84</cp:revision>
  <cp:lastPrinted>2010-10-21T01:20:40Z</cp:lastPrinted>
  <dcterms:created xsi:type="dcterms:W3CDTF">2010-10-05T04:16:45Z</dcterms:created>
  <dcterms:modified xsi:type="dcterms:W3CDTF">2011-01-18T06:17:06Z</dcterms:modified>
</cp:coreProperties>
</file>