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2646400"/>
        <c:axId val="92840704"/>
        <c:axId val="0"/>
      </c:bar3DChart>
      <c:catAx>
        <c:axId val="92646400"/>
        <c:scaling>
          <c:orientation val="minMax"/>
        </c:scaling>
        <c:delete val="0"/>
        <c:axPos val="b"/>
        <c:majorTickMark val="out"/>
        <c:minorTickMark val="none"/>
        <c:tickLblPos val="nextTo"/>
        <c:crossAx val="92840704"/>
        <c:crosses val="autoZero"/>
        <c:auto val="1"/>
        <c:lblAlgn val="ctr"/>
        <c:lblOffset val="100"/>
        <c:noMultiLvlLbl val="0"/>
      </c:catAx>
      <c:valAx>
        <c:axId val="92840704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92646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343" y="0"/>
          <a:ext cx="2090886" cy="30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 smtClean="0"/>
            <a:t>販売価格を低く抑える</a:t>
          </a:r>
          <a:endParaRPr lang="ja-JP" sz="2200" kern="1200"/>
        </a:p>
      </dsp:txBody>
      <dsp:txXfrm>
        <a:off x="1343" y="1219200"/>
        <a:ext cx="2090886" cy="1219200"/>
      </dsp:txXfrm>
    </dsp:sp>
    <dsp:sp modelId="{D7163C04-9683-4769-B389-B4F94D676A46}">
      <dsp:nvSpPr>
        <dsp:cNvPr id="0" name=""/>
        <dsp:cNvSpPr/>
      </dsp:nvSpPr>
      <dsp:spPr>
        <a:xfrm>
          <a:off x="539295" y="182879"/>
          <a:ext cx="1014984" cy="1014984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154956" y="0"/>
          <a:ext cx="2090886" cy="30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 smtClean="0"/>
            <a:t>ガソリン車並みの台数を販売</a:t>
          </a:r>
          <a:endParaRPr lang="ja-JP" sz="2200" kern="1200"/>
        </a:p>
      </dsp:txBody>
      <dsp:txXfrm>
        <a:off x="2154956" y="1219200"/>
        <a:ext cx="2090886" cy="1219200"/>
      </dsp:txXfrm>
    </dsp:sp>
    <dsp:sp modelId="{57EA4ED0-A9FE-4A01-8E12-B55CF58955C8}">
      <dsp:nvSpPr>
        <dsp:cNvPr id="0" name=""/>
        <dsp:cNvSpPr/>
      </dsp:nvSpPr>
      <dsp:spPr>
        <a:xfrm>
          <a:off x="2692907" y="182879"/>
          <a:ext cx="1014984" cy="1014984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4308569" y="0"/>
          <a:ext cx="2090886" cy="3048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200" kern="1200" smtClean="0"/>
            <a:t>燃料電池車の普及を図る</a:t>
          </a:r>
          <a:endParaRPr lang="ja-JP" sz="2200" kern="1200"/>
        </a:p>
      </dsp:txBody>
      <dsp:txXfrm>
        <a:off x="4308569" y="1219200"/>
        <a:ext cx="2090886" cy="1219200"/>
      </dsp:txXfrm>
    </dsp:sp>
    <dsp:sp modelId="{0525300F-27B7-4345-9503-E3394F7ADA7A}">
      <dsp:nvSpPr>
        <dsp:cNvPr id="0" name=""/>
        <dsp:cNvSpPr/>
      </dsp:nvSpPr>
      <dsp:spPr>
        <a:xfrm>
          <a:off x="4846520" y="182879"/>
          <a:ext cx="1014984" cy="1014984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256031" y="2438400"/>
          <a:ext cx="5888736" cy="4572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3048000" cy="3048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1524000" y="0"/>
          <a:ext cx="4876800" cy="304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充電時間が長い</a:t>
          </a:r>
          <a:endParaRPr lang="ja-JP" sz="2700" kern="1200"/>
        </a:p>
      </dsp:txBody>
      <dsp:txXfrm>
        <a:off x="1524000" y="0"/>
        <a:ext cx="4876800" cy="647699"/>
      </dsp:txXfrm>
    </dsp:sp>
    <dsp:sp modelId="{06EEA29D-B4B5-4BDE-9115-CA3A5F50CFCD}">
      <dsp:nvSpPr>
        <dsp:cNvPr id="0" name=""/>
        <dsp:cNvSpPr/>
      </dsp:nvSpPr>
      <dsp:spPr>
        <a:xfrm>
          <a:off x="400049" y="647700"/>
          <a:ext cx="2247900" cy="22479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1524000" y="647700"/>
          <a:ext cx="4876800" cy="2247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充電施設が少ない</a:t>
          </a:r>
          <a:endParaRPr lang="ja-JP" sz="2700" kern="1200"/>
        </a:p>
      </dsp:txBody>
      <dsp:txXfrm>
        <a:off x="1524000" y="647700"/>
        <a:ext cx="4876800" cy="647700"/>
      </dsp:txXfrm>
    </dsp:sp>
    <dsp:sp modelId="{F758F7D9-AF16-4024-A409-F839184CEF41}">
      <dsp:nvSpPr>
        <dsp:cNvPr id="0" name=""/>
        <dsp:cNvSpPr/>
      </dsp:nvSpPr>
      <dsp:spPr>
        <a:xfrm>
          <a:off x="800100" y="1295400"/>
          <a:ext cx="1447800" cy="14478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1524000" y="1295400"/>
          <a:ext cx="4876800" cy="144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ガソリン車に比べ価格が高い</a:t>
          </a:r>
          <a:endParaRPr lang="ja-JP" sz="2700" kern="1200"/>
        </a:p>
      </dsp:txBody>
      <dsp:txXfrm>
        <a:off x="1524000" y="1295400"/>
        <a:ext cx="4876800" cy="647700"/>
      </dsp:txXfrm>
    </dsp:sp>
    <dsp:sp modelId="{E65CBD75-490C-4A9E-A4FE-F9D55BB48606}">
      <dsp:nvSpPr>
        <dsp:cNvPr id="0" name=""/>
        <dsp:cNvSpPr/>
      </dsp:nvSpPr>
      <dsp:spPr>
        <a:xfrm>
          <a:off x="1200150" y="1943100"/>
          <a:ext cx="647700" cy="6477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1524000" y="1943100"/>
          <a:ext cx="4876800" cy="647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従来車に比べて性能が劣る</a:t>
          </a:r>
          <a:endParaRPr lang="ja-JP" sz="2700" kern="1200"/>
        </a:p>
      </dsp:txBody>
      <dsp:txXfrm>
        <a:off x="1524000" y="1943100"/>
        <a:ext cx="4876800" cy="6477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3757826" y="-1304822"/>
          <a:ext cx="1189434" cy="409651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 smtClean="0"/>
            <a:t>半年以内に系列スタンド全店に設置</a:t>
          </a:r>
          <a:endParaRPr lang="ja-JP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 smtClean="0"/>
            <a:t>１年以内には駐車スペースを持つコンビニの</a:t>
          </a:r>
          <a:r>
            <a:rPr kumimoji="1" lang="en-US" sz="1900" kern="1200" smtClean="0"/>
            <a:t>80%</a:t>
          </a:r>
          <a:r>
            <a:rPr kumimoji="1" lang="ja-JP" sz="1900" kern="1200" smtClean="0"/>
            <a:t>以上への設置も目指す</a:t>
          </a:r>
          <a:endParaRPr lang="ja-JP" sz="1900" kern="1200"/>
        </a:p>
      </dsp:txBody>
      <dsp:txXfrm rot="-5400000">
        <a:off x="2304288" y="206780"/>
        <a:ext cx="4038449" cy="1073308"/>
      </dsp:txXfrm>
    </dsp:sp>
    <dsp:sp modelId="{6DE4FBF6-7F3D-4937-869C-1AF938B7100B}">
      <dsp:nvSpPr>
        <dsp:cNvPr id="0" name=""/>
        <dsp:cNvSpPr/>
      </dsp:nvSpPr>
      <dsp:spPr>
        <a:xfrm>
          <a:off x="0" y="37"/>
          <a:ext cx="2304288" cy="14867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900" kern="1200" smtClean="0"/>
            <a:t>E</a:t>
          </a:r>
          <a:r>
            <a:rPr kumimoji="1" lang="ja-JP" sz="1900" kern="1200" smtClean="0"/>
            <a:t>社は、ガソリンスタンドやコンビニに充電用の自動販売機の設置を開始</a:t>
          </a:r>
          <a:endParaRPr lang="ja-JP" sz="1900" kern="1200"/>
        </a:p>
      </dsp:txBody>
      <dsp:txXfrm>
        <a:off x="72579" y="72616"/>
        <a:ext cx="2159130" cy="1341634"/>
      </dsp:txXfrm>
    </dsp:sp>
    <dsp:sp modelId="{FD847B06-5FAC-4830-8FE4-F1D91F98C6FC}">
      <dsp:nvSpPr>
        <dsp:cNvPr id="0" name=""/>
        <dsp:cNvSpPr/>
      </dsp:nvSpPr>
      <dsp:spPr>
        <a:xfrm>
          <a:off x="0" y="1561169"/>
          <a:ext cx="2304288" cy="14867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当社の系列販売店では、３カ月以内に</a:t>
          </a:r>
          <a:r>
            <a:rPr kumimoji="1" lang="en-US" sz="1900" kern="1200" smtClean="0"/>
            <a:t>24H</a:t>
          </a:r>
          <a:r>
            <a:rPr kumimoji="1" lang="ja-JP" sz="1900" kern="1200" smtClean="0"/>
            <a:t>電力供給サービスを開始可能</a:t>
          </a:r>
          <a:endParaRPr lang="ja-JP" sz="1900" kern="1200"/>
        </a:p>
      </dsp:txBody>
      <dsp:txXfrm>
        <a:off x="72579" y="1633748"/>
        <a:ext cx="2159130" cy="13416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３年間での最低販売台数を現状の</a:t>
          </a:r>
          <a:r>
            <a:rPr kumimoji="1" lang="en-US" sz="3100" kern="1200" smtClean="0"/>
            <a:t>10</a:t>
          </a:r>
          <a:r>
            <a:rPr kumimoji="1" lang="ja-JP" sz="3100" kern="1200" smtClean="0"/>
            <a:t>倍の</a:t>
          </a:r>
          <a:r>
            <a:rPr kumimoji="1" lang="en-US" sz="3100" kern="1200" smtClean="0"/>
            <a:t>10</a:t>
          </a:r>
          <a:r>
            <a:rPr kumimoji="1" lang="ja-JP" sz="3100" kern="1200" smtClean="0"/>
            <a:t>万台と仮定</a:t>
          </a:r>
          <a:endParaRPr lang="ja-JP" sz="31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5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販売価格は</a:t>
          </a:r>
          <a:r>
            <a:rPr kumimoji="1" lang="en-US" sz="3100" kern="1200" smtClean="0"/>
            <a:t>160</a:t>
          </a:r>
          <a:r>
            <a:rPr kumimoji="1" lang="ja-JP" sz="3100" kern="1200" smtClean="0"/>
            <a:t>万円程度に設定可能</a:t>
          </a:r>
          <a:endParaRPr lang="ja-JP" sz="31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788353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371600" y="24384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クチュール">
  <a:themeElements>
    <a:clrScheme name="クチュール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7302A" mc:Ignorable=""/>
      </a:dk2>
      <a:lt2>
        <a:srgbClr xmlns:mc="http://schemas.openxmlformats.org/markup-compatibility/2006" xmlns:a14="http://schemas.microsoft.com/office/drawing/2010/main" val="D0CCB9" mc:Ignorable=""/>
      </a:lt2>
      <a:accent1>
        <a:srgbClr xmlns:mc="http://schemas.openxmlformats.org/markup-compatibility/2006" xmlns:a14="http://schemas.microsoft.com/office/drawing/2010/main" val="9E8E5C" mc:Ignorable=""/>
      </a:accent1>
      <a:accent2>
        <a:srgbClr xmlns:mc="http://schemas.openxmlformats.org/markup-compatibility/2006" xmlns:a14="http://schemas.microsoft.com/office/drawing/2010/main" val="A09781" mc:Ignorable=""/>
      </a:accent2>
      <a:accent3>
        <a:srgbClr xmlns:mc="http://schemas.openxmlformats.org/markup-compatibility/2006" xmlns:a14="http://schemas.microsoft.com/office/drawing/2010/main" val="85776D" mc:Ignorable=""/>
      </a:accent3>
      <a:accent4>
        <a:srgbClr xmlns:mc="http://schemas.openxmlformats.org/markup-compatibility/2006" xmlns:a14="http://schemas.microsoft.com/office/drawing/2010/main" val="AEAFA9" mc:Ignorable=""/>
      </a:accent4>
      <a:accent5>
        <a:srgbClr xmlns:mc="http://schemas.openxmlformats.org/markup-compatibility/2006" xmlns:a14="http://schemas.microsoft.com/office/drawing/2010/main" val="8D878B" mc:Ignorable=""/>
      </a:accent5>
      <a:accent6>
        <a:srgbClr xmlns:mc="http://schemas.openxmlformats.org/markup-compatibility/2006" xmlns:a14="http://schemas.microsoft.com/office/drawing/2010/main" val="6B6149" mc:Ignorable=""/>
      </a:accent6>
      <a:hlink>
        <a:srgbClr xmlns:mc="http://schemas.openxmlformats.org/markup-compatibility/2006" xmlns:a14="http://schemas.microsoft.com/office/drawing/2010/main" val="B6A272" mc:Ignorable=""/>
      </a:hlink>
      <a:folHlink>
        <a:srgbClr xmlns:mc="http://schemas.openxmlformats.org/markup-compatibility/2006" xmlns:a14="http://schemas.microsoft.com/office/drawing/2010/main" val="8A784F" mc:Ignorable=""/>
      </a:folHlink>
    </a:clrScheme>
    <a:fontScheme name="フォーマル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クチュール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デザインの設定</vt:lpstr>
      <vt:lpstr>クチュール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26</cp:revision>
  <cp:lastPrinted>2010-05-19T04:25:01Z</cp:lastPrinted>
  <dcterms:created xsi:type="dcterms:W3CDTF">2010-05-18T06:33:03Z</dcterms:created>
  <dcterms:modified xsi:type="dcterms:W3CDTF">2010-06-16T09:21:47Z</dcterms:modified>
</cp:coreProperties>
</file>