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7742720"/>
        <c:axId val="129187840"/>
        <c:axId val="0"/>
      </c:bar3DChart>
      <c:catAx>
        <c:axId val="127742720"/>
        <c:scaling>
          <c:orientation val="minMax"/>
        </c:scaling>
        <c:delete val="0"/>
        <c:axPos val="b"/>
        <c:majorTickMark val="out"/>
        <c:minorTickMark val="none"/>
        <c:tickLblPos val="nextTo"/>
        <c:crossAx val="129187840"/>
        <c:crosses val="autoZero"/>
        <c:auto val="1"/>
        <c:lblAlgn val="ctr"/>
        <c:lblOffset val="100"/>
        <c:noMultiLvlLbl val="0"/>
      </c:catAx>
      <c:valAx>
        <c:axId val="129187840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27742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300" y="0"/>
          <a:ext cx="2023990" cy="3603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400" kern="1200" smtClean="0"/>
            <a:t>販売価格を低く抑える</a:t>
          </a:r>
          <a:endParaRPr lang="ja-JP" sz="2400" kern="1200"/>
        </a:p>
      </dsp:txBody>
      <dsp:txXfrm>
        <a:off x="1300" y="1441450"/>
        <a:ext cx="2023990" cy="1441450"/>
      </dsp:txXfrm>
    </dsp:sp>
    <dsp:sp modelId="{D7163C04-9683-4769-B389-B4F94D676A46}">
      <dsp:nvSpPr>
        <dsp:cNvPr id="0" name=""/>
        <dsp:cNvSpPr/>
      </dsp:nvSpPr>
      <dsp:spPr>
        <a:xfrm>
          <a:off x="413292" y="216217"/>
          <a:ext cx="1200007" cy="1200007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086011" y="0"/>
          <a:ext cx="2023990" cy="3603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400" kern="1200" smtClean="0"/>
            <a:t>ガソリン車並みの台数を販売</a:t>
          </a:r>
          <a:endParaRPr lang="ja-JP" sz="2400" kern="1200"/>
        </a:p>
      </dsp:txBody>
      <dsp:txXfrm>
        <a:off x="2086011" y="1441449"/>
        <a:ext cx="2023990" cy="1441450"/>
      </dsp:txXfrm>
    </dsp:sp>
    <dsp:sp modelId="{57EA4ED0-A9FE-4A01-8E12-B55CF58955C8}">
      <dsp:nvSpPr>
        <dsp:cNvPr id="0" name=""/>
        <dsp:cNvSpPr/>
      </dsp:nvSpPr>
      <dsp:spPr>
        <a:xfrm>
          <a:off x="2498002" y="216217"/>
          <a:ext cx="1200007" cy="1200007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4170721" y="0"/>
          <a:ext cx="2023990" cy="36036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400" kern="1200" smtClean="0"/>
            <a:t>燃料電池車の普及を図る</a:t>
          </a:r>
          <a:endParaRPr lang="ja-JP" sz="2400" kern="1200"/>
        </a:p>
      </dsp:txBody>
      <dsp:txXfrm>
        <a:off x="4170721" y="1441449"/>
        <a:ext cx="2023990" cy="1441450"/>
      </dsp:txXfrm>
    </dsp:sp>
    <dsp:sp modelId="{0525300F-27B7-4345-9503-E3394F7ADA7A}">
      <dsp:nvSpPr>
        <dsp:cNvPr id="0" name=""/>
        <dsp:cNvSpPr/>
      </dsp:nvSpPr>
      <dsp:spPr>
        <a:xfrm>
          <a:off x="4582713" y="216217"/>
          <a:ext cx="1200007" cy="1200007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247840" y="2882899"/>
          <a:ext cx="5700331" cy="54054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3603624" cy="360362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1801812" y="0"/>
          <a:ext cx="4394200" cy="36036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充電時間が長い</a:t>
          </a:r>
          <a:endParaRPr lang="ja-JP" sz="2600" kern="1200"/>
        </a:p>
      </dsp:txBody>
      <dsp:txXfrm>
        <a:off x="1801812" y="0"/>
        <a:ext cx="4394200" cy="765770"/>
      </dsp:txXfrm>
    </dsp:sp>
    <dsp:sp modelId="{06EEA29D-B4B5-4BDE-9115-CA3A5F50CFCD}">
      <dsp:nvSpPr>
        <dsp:cNvPr id="0" name=""/>
        <dsp:cNvSpPr/>
      </dsp:nvSpPr>
      <dsp:spPr>
        <a:xfrm>
          <a:off x="472975" y="765770"/>
          <a:ext cx="2657673" cy="265767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1801812" y="765770"/>
          <a:ext cx="4394200" cy="26576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充電施設が少ない</a:t>
          </a:r>
          <a:endParaRPr lang="ja-JP" sz="2600" kern="1200"/>
        </a:p>
      </dsp:txBody>
      <dsp:txXfrm>
        <a:off x="1801812" y="765770"/>
        <a:ext cx="4394200" cy="765770"/>
      </dsp:txXfrm>
    </dsp:sp>
    <dsp:sp modelId="{F758F7D9-AF16-4024-A409-F839184CEF41}">
      <dsp:nvSpPr>
        <dsp:cNvPr id="0" name=""/>
        <dsp:cNvSpPr/>
      </dsp:nvSpPr>
      <dsp:spPr>
        <a:xfrm>
          <a:off x="945951" y="1531540"/>
          <a:ext cx="1711721" cy="171172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1801812" y="1531540"/>
          <a:ext cx="4394200" cy="171172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ガソリン車に比べ価格が高い</a:t>
          </a:r>
          <a:endParaRPr lang="ja-JP" sz="2600" kern="1200"/>
        </a:p>
      </dsp:txBody>
      <dsp:txXfrm>
        <a:off x="1801812" y="1531540"/>
        <a:ext cx="4394200" cy="765770"/>
      </dsp:txXfrm>
    </dsp:sp>
    <dsp:sp modelId="{E65CBD75-490C-4A9E-A4FE-F9D55BB48606}">
      <dsp:nvSpPr>
        <dsp:cNvPr id="0" name=""/>
        <dsp:cNvSpPr/>
      </dsp:nvSpPr>
      <dsp:spPr>
        <a:xfrm>
          <a:off x="1418927" y="2297310"/>
          <a:ext cx="765770" cy="76577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1801812" y="2297310"/>
          <a:ext cx="4394200" cy="76577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従来車に比べて性能が劣る</a:t>
          </a:r>
          <a:endParaRPr lang="ja-JP" sz="2600" kern="1200"/>
        </a:p>
      </dsp:txBody>
      <dsp:txXfrm>
        <a:off x="1801812" y="2297310"/>
        <a:ext cx="4394200" cy="7657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3510159" y="-1103768"/>
          <a:ext cx="1406258" cy="3965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800" kern="1200" smtClean="0"/>
            <a:t>半年以内に系列スタンド全店に設置</a:t>
          </a:r>
          <a:endParaRPr lang="ja-JP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1800" kern="1200" smtClean="0"/>
            <a:t>１年以内には駐車スペースを持つコンビニの</a:t>
          </a:r>
          <a:r>
            <a:rPr kumimoji="1" lang="en-US" sz="1800" kern="1200" smtClean="0"/>
            <a:t>80%</a:t>
          </a:r>
          <a:r>
            <a:rPr kumimoji="1" lang="ja-JP" sz="1800" kern="1200" smtClean="0"/>
            <a:t>以上への設置も目指す</a:t>
          </a:r>
          <a:endParaRPr lang="ja-JP" sz="1800" kern="1200"/>
        </a:p>
      </dsp:txBody>
      <dsp:txXfrm rot="-5400000">
        <a:off x="2230564" y="244475"/>
        <a:ext cx="3896800" cy="1268962"/>
      </dsp:txXfrm>
    </dsp:sp>
    <dsp:sp modelId="{6DE4FBF6-7F3D-4937-869C-1AF938B7100B}">
      <dsp:nvSpPr>
        <dsp:cNvPr id="0" name=""/>
        <dsp:cNvSpPr/>
      </dsp:nvSpPr>
      <dsp:spPr>
        <a:xfrm>
          <a:off x="0" y="43"/>
          <a:ext cx="2230564" cy="17578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000" kern="1200" smtClean="0"/>
            <a:t>E</a:t>
          </a:r>
          <a:r>
            <a:rPr kumimoji="1" lang="ja-JP" sz="2000" kern="1200" smtClean="0"/>
            <a:t>社は、ガソリンスタンドやコンビニに充電用の自動販売機の設置を開始</a:t>
          </a:r>
          <a:endParaRPr lang="ja-JP" sz="2000" kern="1200"/>
        </a:p>
      </dsp:txBody>
      <dsp:txXfrm>
        <a:off x="85810" y="85853"/>
        <a:ext cx="2058944" cy="1586202"/>
      </dsp:txXfrm>
    </dsp:sp>
    <dsp:sp modelId="{FD847B06-5FAC-4830-8FE4-F1D91F98C6FC}">
      <dsp:nvSpPr>
        <dsp:cNvPr id="0" name=""/>
        <dsp:cNvSpPr/>
      </dsp:nvSpPr>
      <dsp:spPr>
        <a:xfrm>
          <a:off x="0" y="1845758"/>
          <a:ext cx="2230564" cy="17578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000" kern="1200" smtClean="0"/>
            <a:t>当社の系列販売店では、３カ月以内に</a:t>
          </a:r>
          <a:r>
            <a:rPr kumimoji="1" lang="en-US" sz="2000" kern="1200" smtClean="0"/>
            <a:t>24H</a:t>
          </a:r>
          <a:r>
            <a:rPr kumimoji="1" lang="ja-JP" sz="2000" kern="1200" smtClean="0"/>
            <a:t>電力供給サービスを開始可能</a:t>
          </a:r>
          <a:endParaRPr lang="ja-JP" sz="2000" kern="1200"/>
        </a:p>
      </dsp:txBody>
      <dsp:txXfrm>
        <a:off x="85810" y="1931568"/>
        <a:ext cx="2058944" cy="15862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３年間での最低販売台数を現状の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倍の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万台と仮定</a:t>
          </a:r>
          <a:endParaRPr lang="ja-JP" sz="30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販売価格は</a:t>
          </a:r>
          <a:r>
            <a:rPr kumimoji="1" lang="en-US" sz="3000" kern="1200" smtClean="0"/>
            <a:t>160</a:t>
          </a:r>
          <a:r>
            <a:rPr kumimoji="1" lang="ja-JP" sz="3000" kern="1200" smtClean="0"/>
            <a:t>万円程度に設定可能</a:t>
          </a:r>
          <a:endParaRPr lang="ja-JP" sz="30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791406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プッシュピン">
  <a:themeElements>
    <a:clrScheme name="プッシュピ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5E9C" mc:Ignorable=""/>
      </a:dk2>
      <a:lt2>
        <a:srgbClr xmlns:mc="http://schemas.openxmlformats.org/markup-compatibility/2006" xmlns:a14="http://schemas.microsoft.com/office/drawing/2010/main" val="CCDDEA" mc:Ignorable=""/>
      </a:lt2>
      <a:accent1>
        <a:srgbClr xmlns:mc="http://schemas.openxmlformats.org/markup-compatibility/2006" xmlns:a14="http://schemas.microsoft.com/office/drawing/2010/main" val="FDA023" mc:Ignorable=""/>
      </a:accent1>
      <a:accent2>
        <a:srgbClr xmlns:mc="http://schemas.openxmlformats.org/markup-compatibility/2006" xmlns:a14="http://schemas.microsoft.com/office/drawing/2010/main" val="AA2B1E" mc:Ignorable=""/>
      </a:accent2>
      <a:accent3>
        <a:srgbClr xmlns:mc="http://schemas.openxmlformats.org/markup-compatibility/2006" xmlns:a14="http://schemas.microsoft.com/office/drawing/2010/main" val="71685C" mc:Ignorable=""/>
      </a:accent3>
      <a:accent4>
        <a:srgbClr xmlns:mc="http://schemas.openxmlformats.org/markup-compatibility/2006" xmlns:a14="http://schemas.microsoft.com/office/drawing/2010/main" val="64A73B" mc:Ignorable=""/>
      </a:accent4>
      <a:accent5>
        <a:srgbClr xmlns:mc="http://schemas.openxmlformats.org/markup-compatibility/2006" xmlns:a14="http://schemas.microsoft.com/office/drawing/2010/main" val="EB5605" mc:Ignorable=""/>
      </a:accent5>
      <a:accent6>
        <a:srgbClr xmlns:mc="http://schemas.openxmlformats.org/markup-compatibility/2006" xmlns:a14="http://schemas.microsoft.com/office/drawing/2010/main" val="B9CA1A" mc:Ignorable=""/>
      </a:accent6>
      <a:hlink>
        <a:srgbClr xmlns:mc="http://schemas.openxmlformats.org/markup-compatibility/2006" xmlns:a14="http://schemas.microsoft.com/office/drawing/2010/main" val="D83E2C" mc:Ignorable=""/>
      </a:hlink>
      <a:folHlink>
        <a:srgbClr xmlns:mc="http://schemas.openxmlformats.org/markup-compatibility/2006" xmlns:a14="http://schemas.microsoft.com/office/drawing/2010/main" val="ED7D27" mc:Ignorable=""/>
      </a:folHlink>
    </a:clrScheme>
    <a:fontScheme name="プッシュピン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プッシュピン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デザインの設定</vt:lpstr>
      <vt:lpstr>プッシュピン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27</cp:revision>
  <cp:lastPrinted>2010-05-19T04:25:01Z</cp:lastPrinted>
  <dcterms:created xsi:type="dcterms:W3CDTF">2010-05-18T06:33:03Z</dcterms:created>
  <dcterms:modified xsi:type="dcterms:W3CDTF">2010-06-16T09:18:13Z</dcterms:modified>
</cp:coreProperties>
</file>